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4"/>
    <p:sldMasterId id="2147483678" r:id="rId5"/>
  </p:sldMasterIdLst>
  <p:notesMasterIdLst>
    <p:notesMasterId r:id="rId11"/>
  </p:notesMasterIdLst>
  <p:sldIdLst>
    <p:sldId id="256" r:id="rId6"/>
    <p:sldId id="330" r:id="rId7"/>
    <p:sldId id="288" r:id="rId8"/>
    <p:sldId id="329" r:id="rId9"/>
    <p:sldId id="301" r:id="rId10"/>
  </p:sldIdLst>
  <p:sldSz cx="12192000" cy="6858000"/>
  <p:notesSz cx="7315200" cy="96012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7BD657-D0EB-492D-BE5C-6FB5120E0183}" v="25" dt="2020-10-30T06:32:51.5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Normaali tyyli 4 - Korostu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Normaali tyyli 4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799B23B-EC83-4686-B30A-512413B5E67A}" styleName="Vaalea tyyli 3 - Korost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8FB837D-C827-4EFA-A057-4D05807E0F7C}" styleName="Teematyyli 1 - Korostu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701"/>
  </p:normalViewPr>
  <p:slideViewPr>
    <p:cSldViewPr snapToGrid="0" snapToObjects="1">
      <p:cViewPr varScale="1">
        <p:scale>
          <a:sx n="62" d="100"/>
          <a:sy n="62" d="100"/>
        </p:scale>
        <p:origin x="808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E76E7D9-8E2F-964C-B7BE-1817E011C657}" type="datetimeFigureOut">
              <a:rPr lang="fi-FI" smtClean="0"/>
              <a:t>30.10.2020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E33EB2B-D914-5040-B6CA-31CEBBE7DC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7171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33EB2B-D914-5040-B6CA-31CEBBE7DCB2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6803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FE9E89-7B0F-401B-8917-2968C380D21F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871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7C6DF-3371-294D-A764-4172D0874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0C1A-0989-8949-8C47-E5072455FB8F}" type="datetimeFigureOut">
              <a:rPr lang="fi-FI" smtClean="0"/>
              <a:t>30.10.2020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0388B-A71B-A94D-85D4-7B3783AFD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A2F3EE-2A28-FD42-9E5D-7FA5FD7F7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B6A0C-1BC6-E441-B5D9-228F0F38323F}" type="slidenum">
              <a:rPr lang="fi-FI" smtClean="0"/>
              <a:t>‹#›</a:t>
            </a:fld>
            <a:endParaRPr lang="fi-FI"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DF15D3CF-5890-FE4C-B46E-EF24E6D014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697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Tekstidia: vain otsikk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TEM_RR_PPT-taustat_RGB_harmaa_kehys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5EEE-C8B3-43A5-8984-4E9E998B8BE3}" type="datetime1">
              <a:rPr lang="fi-FI" smtClean="0"/>
              <a:pPr/>
              <a:t>30.10.2020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8278123" y="6309320"/>
            <a:ext cx="2640000" cy="360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10918123" y="6309320"/>
            <a:ext cx="576000" cy="360000"/>
          </a:xfrm>
          <a:prstGeom prst="rect">
            <a:avLst/>
          </a:prstGeom>
        </p:spPr>
        <p:txBody>
          <a:bodyPr/>
          <a:lstStyle/>
          <a:p>
            <a:fld id="{2A4837A0-F8B5-40DF-B7A3-2778985E985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Picture 8" descr="EU_EAKR_ESR_FI_vertical_20mm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07221" y="5580000"/>
            <a:ext cx="1435215" cy="1112900"/>
          </a:xfrm>
          <a:prstGeom prst="rect">
            <a:avLst/>
          </a:prstGeom>
        </p:spPr>
      </p:pic>
      <p:pic>
        <p:nvPicPr>
          <p:cNvPr id="11" name="Kuva 8" descr="VipuvoimaaEU_2014_2020_rgb-01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30400" y="5842801"/>
            <a:ext cx="1627587" cy="86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89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8C0F19-1E62-AA45-81BB-236AF4EF4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E46F21D-6A09-D84E-9362-EBF474A952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9784" y="1825625"/>
            <a:ext cx="464001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5F77D55-D67A-E44D-9D9C-3A1F0E03AA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07051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A94C954-62EF-7F49-BAD0-89DE5F955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4FB7-E99C-164D-9FA1-B3E86D73DCD4}" type="datetimeFigureOut">
              <a:rPr lang="fi-FI" smtClean="0"/>
              <a:t>30.10.2020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ECAE3C9-6A45-0C4D-9162-22D07D3C9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E5DAFA6-799C-0042-B8E0-0F5063E9C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E4EF-0E82-2C4D-95DE-30FD7FAE98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9993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963B8-C015-6747-9531-24F46F15E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13993-3164-2C45-8141-DFD66AB44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9524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64C39A-74FE-2747-8187-8C4AFBA39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0C1A-0989-8949-8C47-E5072455FB8F}" type="datetimeFigureOut">
              <a:rPr lang="fi-FI" smtClean="0"/>
              <a:t>30.10.2020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FC3091-998C-CA41-8472-0E9025617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099A2-2A06-CC4B-B5E8-9FAF0E7BA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B6A0C-1BC6-E441-B5D9-228F0F38323F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97FC58-01C4-714E-8356-2CC676DC44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3729" y="5802979"/>
            <a:ext cx="10784542" cy="93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216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B9FAF-52D8-B14E-BB8A-7BB98C470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4398C-6260-7945-80AD-678B2AE0D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78F303-E220-2D46-B4F5-C8DAF56A79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7545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485A94-B488-2A41-8E22-030A0252C0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8F076B-E524-2C42-B13E-955A5049F0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7545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28248B-DC24-0D43-A0FE-B2D4D473B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0C1A-0989-8949-8C47-E5072455FB8F}" type="datetimeFigureOut">
              <a:rPr lang="fi-FI" smtClean="0"/>
              <a:t>30.10.2020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B9D57C-43CA-1548-A773-EDADF5C1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8614EA-EA21-AD44-B72A-2F39ED2A9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B6A0C-1BC6-E441-B5D9-228F0F38323F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5ADF75-34E8-ED43-828E-209B1BD666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3729" y="5802979"/>
            <a:ext cx="10784542" cy="93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304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1C6F0-7F1B-C946-9143-6734662F7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F1393-6E12-A542-AD30-DDC40C4C4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5662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5F9CAC-676C-8949-B7A1-5F9BC87703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9623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674B7B-7566-2944-BE91-9BC24FCEE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0C1A-0989-8949-8C47-E5072455FB8F}" type="datetimeFigureOut">
              <a:rPr lang="fi-FI" smtClean="0"/>
              <a:t>30.10.2020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A4D90-AEDA-604A-8BE4-F8BDF59EC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12BFE8-1C94-C449-8B03-033DB8FD3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B6A0C-1BC6-E441-B5D9-228F0F38323F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4DA230-6A29-F74B-9749-097434FED2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3729" y="5802979"/>
            <a:ext cx="10784542" cy="93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566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43DFF-F198-F147-B9E7-828FA2500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D68A67-BAD3-964E-BE9E-7214C7E813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3779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11BB16-B757-8349-A3AF-8003D18E0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079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253FBA-AF3A-8248-A6F5-162ACF375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0C1A-0989-8949-8C47-E5072455FB8F}" type="datetimeFigureOut">
              <a:rPr lang="fi-FI" smtClean="0"/>
              <a:t>30.10.2020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95598-F102-8F41-BF47-21481DE73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D5B7C7-600D-4040-91A1-B0B3974AF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B6A0C-1BC6-E441-B5D9-228F0F38323F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AB6E26-EE53-A94D-8807-4E0832DB3C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3729" y="5802979"/>
            <a:ext cx="10784542" cy="93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75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 - hie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B48A4396-34EE-BA44-B504-B6C7E2FF57D5}"/>
              </a:ext>
            </a:extLst>
          </p:cNvPr>
          <p:cNvSpPr/>
          <p:nvPr userDrawn="1"/>
        </p:nvSpPr>
        <p:spPr>
          <a:xfrm>
            <a:off x="1" y="0"/>
            <a:ext cx="1183856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0C08D0-B000-5C48-A97D-3A890E5E0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096DE29-8E62-7B4C-847B-62B8BA20D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4FB7-E99C-164D-9FA1-B3E86D73DCD4}" type="datetimeFigureOut">
              <a:rPr lang="fi-FI" smtClean="0"/>
              <a:t>30.10.2020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2F667E0-32BE-EF40-9AFF-0D159494F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CDBD3EE-FAFA-B646-9ED6-39FC933B0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E4EF-0E82-2C4D-95DE-30FD7FAE98A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 descr="Kuva, joka sisältää kohteen keltainen, istuminen, musta, merkki&#10;&#10;Kuvaus luotu automaattisesti">
            <a:extLst>
              <a:ext uri="{FF2B5EF4-FFF2-40B4-BE49-F238E27FC236}">
                <a16:creationId xmlns:a16="http://schemas.microsoft.com/office/drawing/2014/main" id="{E34A439C-82E1-AF4A-A1A7-9D7A75DC78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520687" cy="1520687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0100D445-7F51-4F4A-A9A8-60ECAFFD8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9785" y="1540565"/>
            <a:ext cx="9862930" cy="46363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925861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8C0F19-1E62-AA45-81BB-236AF4EF4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E46F21D-6A09-D84E-9362-EBF474A952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9784" y="1825625"/>
            <a:ext cx="464001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5F77D55-D67A-E44D-9D9C-3A1F0E03AA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07051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A94C954-62EF-7F49-BAD0-89DE5F955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4FB7-E99C-164D-9FA1-B3E86D73DCD4}" type="datetimeFigureOut">
              <a:rPr lang="fi-FI" smtClean="0"/>
              <a:t>30.10.2020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ECAE3C9-6A45-0C4D-9162-22D07D3C9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E5DAFA6-799C-0042-B8E0-0F5063E9C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E4EF-0E82-2C4D-95DE-30FD7FAE98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3786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A_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 descr="TEM_RR_PPT-taustat_RGB_kansi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1441652"/>
            <a:ext cx="10363200" cy="1470025"/>
          </a:xfrm>
        </p:spPr>
        <p:txBody>
          <a:bodyPr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769205" y="3060000"/>
            <a:ext cx="8640000" cy="900000"/>
          </a:xfrm>
        </p:spPr>
        <p:txBody>
          <a:bodyPr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5136000" y="4426838"/>
            <a:ext cx="1920000" cy="252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9F3CA18B-9E35-4533-979C-C6E5EEC99A99}" type="datetime1">
              <a:rPr lang="fi-FI" smtClean="0"/>
              <a:pPr/>
              <a:t>30.10.2020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96000" y="4138846"/>
            <a:ext cx="4800000" cy="252000"/>
          </a:xfrm>
          <a:prstGeom prst="rect">
            <a:avLst/>
          </a:prstGeom>
        </p:spPr>
        <p:txBody>
          <a:bodyPr l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pic>
        <p:nvPicPr>
          <p:cNvPr id="14" name="Kuva 8" descr="VipuvoimaaEU_2014_2020_rgb-0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30400" y="5842801"/>
            <a:ext cx="1627587" cy="864095"/>
          </a:xfrm>
          <a:prstGeom prst="rect">
            <a:avLst/>
          </a:prstGeom>
        </p:spPr>
      </p:pic>
      <p:pic>
        <p:nvPicPr>
          <p:cNvPr id="15" name="Picture 14" descr="EU_EAKR_ESR_FI_vertical_20mm_rgb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07221" y="5580000"/>
            <a:ext cx="1435215" cy="11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1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ekstidia: yksipalstain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TEM_RR_PPT-taustat_RGB_harmaa_kehys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20000" y="1584000"/>
            <a:ext cx="10752000" cy="4140000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wrap="none"/>
          <a:lstStyle/>
          <a:p>
            <a:fld id="{E926D19E-78B6-4D02-8772-4056A94F9977}" type="datetime1">
              <a:rPr lang="fi-FI" smtClean="0"/>
              <a:pPr/>
              <a:t>30.10.2020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8278123" y="6309320"/>
            <a:ext cx="2640000" cy="360000"/>
          </a:xfrm>
          <a:prstGeom prst="rect">
            <a:avLst/>
          </a:prstGeom>
        </p:spPr>
        <p:txBody>
          <a:bodyPr wrap="none" rIns="0"/>
          <a:lstStyle/>
          <a:p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0918123" y="6309320"/>
            <a:ext cx="576000" cy="360000"/>
          </a:xfrm>
          <a:prstGeom prst="rect">
            <a:avLst/>
          </a:prstGeom>
        </p:spPr>
        <p:txBody>
          <a:bodyPr wrap="none" rIns="0"/>
          <a:lstStyle>
            <a:lvl1pPr algn="l">
              <a:defRPr/>
            </a:lvl1pPr>
          </a:lstStyle>
          <a:p>
            <a:fld id="{2A4837A0-F8B5-40DF-B7A3-2778985E9851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Picture 9" descr="EU_EAKR_ESR_FI_vertical_20mm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07221" y="5580000"/>
            <a:ext cx="1435215" cy="1112900"/>
          </a:xfrm>
          <a:prstGeom prst="rect">
            <a:avLst/>
          </a:prstGeom>
        </p:spPr>
      </p:pic>
      <p:pic>
        <p:nvPicPr>
          <p:cNvPr id="12" name="Kuva 8" descr="VipuvoimaaEU_2014_2020_rgb-01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30400" y="5842801"/>
            <a:ext cx="1627587" cy="86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037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657BFF-6BD8-C649-B383-9D2AA8AC0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046778-DBA0-2C47-AA65-BF1FEF957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2C144-17D9-8542-96C4-F1579632F9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60C1A-0989-8949-8C47-E5072455FB8F}" type="datetimeFigureOut">
              <a:rPr lang="fi-FI" smtClean="0"/>
              <a:t>30.10.2020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B939D-6DF0-D247-A1CD-1136878424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46600-DDF8-B74E-9766-F559EF5A5A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B6A0C-1BC6-E441-B5D9-228F0F3832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5629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7" r:id="rId2"/>
    <p:sldLayoutId id="2147483653" r:id="rId3"/>
    <p:sldLayoutId id="2147483656" r:id="rId4"/>
    <p:sldLayoutId id="2147483657" r:id="rId5"/>
    <p:sldLayoutId id="2147483674" r:id="rId6"/>
    <p:sldLayoutId id="214748368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720000" y="612000"/>
            <a:ext cx="1075200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0000" y="1584000"/>
            <a:ext cx="10752000" cy="41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555045" y="6309320"/>
            <a:ext cx="14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21B48D5-7DCF-4B12-8FC3-76BB2D33A198}" type="datetime1">
              <a:rPr lang="fi-FI" smtClean="0"/>
              <a:pPr/>
              <a:t>30.10.2020</a:t>
            </a:fld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CDA669C-258B-446D-A6DB-77F085A2F7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5834240"/>
            <a:ext cx="2592288" cy="101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903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etanaenemman.fi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kt.fi/ajankohtaista/koulutukset-ja-tapahtuma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jpg"/><Relationship Id="rId4" Type="http://schemas.openxmlformats.org/officeDocument/2006/relationships/hyperlink" Target="https://www.kt.fi/julkaisut-ja-oppaat/2020/uudistuva-johtamine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15C8DF9-C657-D841-B7C9-A32F85B499CE}"/>
              </a:ext>
            </a:extLst>
          </p:cNvPr>
          <p:cNvSpPr txBox="1">
            <a:spLocks/>
          </p:cNvSpPr>
          <p:nvPr/>
        </p:nvSpPr>
        <p:spPr>
          <a:xfrm>
            <a:off x="550862" y="405856"/>
            <a:ext cx="11090275" cy="121889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5800" b="1" dirty="0">
                <a:solidFill>
                  <a:schemeClr val="bg1"/>
                </a:solidFill>
                <a:latin typeface="+mn-lt"/>
                <a:cs typeface="Arial Narrow" panose="020B0604020202020204" pitchFamily="34" charset="0"/>
              </a:rPr>
              <a:t>Etänä Enemmän – </a:t>
            </a:r>
            <a:r>
              <a:rPr lang="fi-FI" b="1" dirty="0" err="1">
                <a:solidFill>
                  <a:schemeClr val="bg1"/>
                </a:solidFill>
                <a:latin typeface="+mn-lt"/>
                <a:cs typeface="Arial Narrow" panose="020B0604020202020204" pitchFamily="34" charset="0"/>
              </a:rPr>
              <a:t>sote</a:t>
            </a:r>
            <a:r>
              <a:rPr lang="fi-FI" b="1" dirty="0">
                <a:solidFill>
                  <a:schemeClr val="bg1"/>
                </a:solidFill>
                <a:latin typeface="+mn-lt"/>
                <a:cs typeface="Arial Narrow" panose="020B0604020202020204" pitchFamily="34" charset="0"/>
              </a:rPr>
              <a:t>-työ uudistuu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106BD32A-C4AC-4897-9341-121B1B26AD1F}"/>
              </a:ext>
            </a:extLst>
          </p:cNvPr>
          <p:cNvSpPr txBox="1"/>
          <p:nvPr/>
        </p:nvSpPr>
        <p:spPr>
          <a:xfrm>
            <a:off x="1941922" y="1175383"/>
            <a:ext cx="91062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chemeClr val="bg1"/>
                </a:solidFill>
              </a:rPr>
              <a:t>Kriisi- ja etäjohtaminen tässä ajassa – teemavalmennus</a:t>
            </a:r>
          </a:p>
          <a:p>
            <a:r>
              <a:rPr lang="fi-FI" sz="2400" dirty="0">
                <a:solidFill>
                  <a:schemeClr val="bg1"/>
                </a:solidFill>
              </a:rPr>
              <a:t>Turun kaupungin hyvinvointitoimiala ja Porvoon kaupunki </a:t>
            </a:r>
            <a:r>
              <a:rPr lang="fi-FI" sz="2400" dirty="0" err="1">
                <a:solidFill>
                  <a:schemeClr val="bg1"/>
                </a:solidFill>
              </a:rPr>
              <a:t>caseina</a:t>
            </a:r>
            <a:endParaRPr lang="fi-FI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165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466FF7-8396-4131-AE08-6A4099734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ILTAPÄIVÄN OHJELMA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660A860-0752-49E4-9EBD-878E3A732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/>
              <a:t>13.00 Tervetuloa, </a:t>
            </a:r>
            <a:r>
              <a:rPr lang="fi-FI" b="1" dirty="0"/>
              <a:t>Aija Tuimala</a:t>
            </a:r>
            <a:r>
              <a:rPr lang="fi-FI" dirty="0"/>
              <a:t>, projektipäällikkö, KT</a:t>
            </a:r>
          </a:p>
          <a:p>
            <a:r>
              <a:rPr lang="fi-FI" dirty="0"/>
              <a:t>13.10 Vuorovaikutuksen perustaidot kriisi- ja etäjohtamisessa, yliopettaja </a:t>
            </a:r>
            <a:r>
              <a:rPr lang="fi-FI" b="1" dirty="0"/>
              <a:t>Hannele Laaksonen</a:t>
            </a:r>
            <a:r>
              <a:rPr lang="fi-FI" dirty="0"/>
              <a:t> ja lehtori </a:t>
            </a:r>
            <a:r>
              <a:rPr lang="fi-FI" b="1" dirty="0"/>
              <a:t>Pirkko Kivinen,</a:t>
            </a:r>
            <a:r>
              <a:rPr lang="fi-FI" dirty="0"/>
              <a:t> Tampereen ammattikorkeakoulu</a:t>
            </a:r>
          </a:p>
          <a:p>
            <a:r>
              <a:rPr lang="fi-FI" dirty="0"/>
              <a:t>13.45 Sote-työnantajien kokemuksia kriisi- ja etäjohtamisesta kootusti, </a:t>
            </a:r>
            <a:r>
              <a:rPr lang="fi-FI" b="1" dirty="0"/>
              <a:t>Jaana Näsänen</a:t>
            </a:r>
            <a:r>
              <a:rPr lang="fi-FI" dirty="0"/>
              <a:t>, kehittämispäällikkö, KT </a:t>
            </a:r>
          </a:p>
          <a:p>
            <a:r>
              <a:rPr lang="fi-FI" dirty="0"/>
              <a:t>14.00 Tauko</a:t>
            </a:r>
          </a:p>
          <a:p>
            <a:r>
              <a:rPr lang="fi-FI" dirty="0"/>
              <a:t>14.10 Käytännön esimerkkejä ja työkaluja oman työn tueksi</a:t>
            </a:r>
          </a:p>
          <a:p>
            <a:pPr lvl="0"/>
            <a:r>
              <a:rPr lang="fi-FI" dirty="0"/>
              <a:t>Kriisijohtamisen onnistuminen, </a:t>
            </a:r>
            <a:r>
              <a:rPr lang="fi-FI" b="1" dirty="0"/>
              <a:t>Riitta Liuksa</a:t>
            </a:r>
            <a:r>
              <a:rPr lang="fi-FI" dirty="0"/>
              <a:t>, toimialajohtaja, hyvinvointitoimiala, Turun kaupunki </a:t>
            </a:r>
          </a:p>
          <a:p>
            <a:pPr lvl="0"/>
            <a:r>
              <a:rPr lang="fi-FI" dirty="0"/>
              <a:t>Etäjohtamisen kokemukset ja kehitysehdotukset- case Porvoon kaupunki, YAMK </a:t>
            </a:r>
            <a:r>
              <a:rPr lang="fi-FI" b="1" dirty="0"/>
              <a:t>Mirja Pulli</a:t>
            </a:r>
            <a:endParaRPr lang="fi-FI" dirty="0"/>
          </a:p>
          <a:p>
            <a:pPr lvl="0"/>
            <a:r>
              <a:rPr lang="fi-FI" dirty="0"/>
              <a:t>Työkalujen testausta- miten minä voisin toimia jatkossa paremmin esimiehenä?</a:t>
            </a:r>
          </a:p>
          <a:p>
            <a:r>
              <a:rPr lang="fi-FI" dirty="0"/>
              <a:t>15.20 Mitä viemme tästä mukanamme omaan organisaatioon - keskustelu</a:t>
            </a:r>
          </a:p>
          <a:p>
            <a:r>
              <a:rPr lang="fi-FI" dirty="0"/>
              <a:t>15.30 Teemavalmennus päättyy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97280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609635-6211-45E4-9A3C-912307F35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dirty="0"/>
              <a:t>HANKE TARJOAA TUKEA JA VÄLINEITÄ ESIMIEHILLE </a:t>
            </a:r>
            <a:br>
              <a:rPr lang="fi-FI" sz="3200" dirty="0"/>
            </a:br>
            <a:r>
              <a:rPr lang="fi-FI" sz="3200" dirty="0"/>
              <a:t>ETÄ- JA KRIISIJOHTAMISEEN</a:t>
            </a:r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74C80743-02A0-41AE-B538-25F63EF9D32C}"/>
              </a:ext>
            </a:extLst>
          </p:cNvPr>
          <p:cNvSpPr/>
          <p:nvPr/>
        </p:nvSpPr>
        <p:spPr>
          <a:xfrm>
            <a:off x="8259032" y="2488427"/>
            <a:ext cx="2941163" cy="10935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Viestintätaidot kriisitilanteessa</a:t>
            </a:r>
          </a:p>
        </p:txBody>
      </p:sp>
      <p:sp>
        <p:nvSpPr>
          <p:cNvPr id="9" name="Ellipsi 8">
            <a:extLst>
              <a:ext uri="{FF2B5EF4-FFF2-40B4-BE49-F238E27FC236}">
                <a16:creationId xmlns:a16="http://schemas.microsoft.com/office/drawing/2014/main" id="{2F04126C-37C8-4B33-8C22-57110F13F7CF}"/>
              </a:ext>
            </a:extLst>
          </p:cNvPr>
          <p:cNvSpPr/>
          <p:nvPr/>
        </p:nvSpPr>
        <p:spPr>
          <a:xfrm>
            <a:off x="7517876" y="3873286"/>
            <a:ext cx="2941163" cy="10935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Kriisitilanteiden ja traumojen käsittely</a:t>
            </a:r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748729CA-9872-4248-A047-1B8C26E10C32}"/>
              </a:ext>
            </a:extLst>
          </p:cNvPr>
          <p:cNvSpPr/>
          <p:nvPr/>
        </p:nvSpPr>
        <p:spPr>
          <a:xfrm>
            <a:off x="522084" y="2664416"/>
            <a:ext cx="2941163" cy="109351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Etävertaistuki ja etämentorointi</a:t>
            </a:r>
          </a:p>
        </p:txBody>
      </p:sp>
      <p:sp>
        <p:nvSpPr>
          <p:cNvPr id="11" name="Ellipsi 10">
            <a:extLst>
              <a:ext uri="{FF2B5EF4-FFF2-40B4-BE49-F238E27FC236}">
                <a16:creationId xmlns:a16="http://schemas.microsoft.com/office/drawing/2014/main" id="{FE525081-3412-42F3-A70F-930510194A67}"/>
              </a:ext>
            </a:extLst>
          </p:cNvPr>
          <p:cNvSpPr/>
          <p:nvPr/>
        </p:nvSpPr>
        <p:spPr>
          <a:xfrm>
            <a:off x="1005313" y="4117373"/>
            <a:ext cx="2941163" cy="109351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Etä- ja kriisi-työnohjauksen kehittäminen </a:t>
            </a:r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DCC56A6C-80BA-440B-90D8-E008DD859793}"/>
              </a:ext>
            </a:extLst>
          </p:cNvPr>
          <p:cNvSpPr/>
          <p:nvPr/>
        </p:nvSpPr>
        <p:spPr>
          <a:xfrm>
            <a:off x="4359895" y="4420041"/>
            <a:ext cx="2941163" cy="10935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Digivälineet</a:t>
            </a:r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18692AA0-36F8-4364-AB1A-F68D2B9B0BFF}"/>
              </a:ext>
            </a:extLst>
          </p:cNvPr>
          <p:cNvSpPr/>
          <p:nvPr/>
        </p:nvSpPr>
        <p:spPr>
          <a:xfrm>
            <a:off x="2648146" y="1550318"/>
            <a:ext cx="3064497" cy="13814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Etäjohtamisen taitojen kehittäminen</a:t>
            </a:r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742021FF-722E-4441-A5BA-34458CB0C8B9}"/>
              </a:ext>
            </a:extLst>
          </p:cNvPr>
          <p:cNvSpPr/>
          <p:nvPr/>
        </p:nvSpPr>
        <p:spPr>
          <a:xfrm>
            <a:off x="5830477" y="1550318"/>
            <a:ext cx="2941163" cy="10935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Johtaminen ja roolit kriisitilanteissa 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7D1A3831-B649-45F4-881F-D527D8863EBB}"/>
              </a:ext>
            </a:extLst>
          </p:cNvPr>
          <p:cNvSpPr txBox="1"/>
          <p:nvPr/>
        </p:nvSpPr>
        <p:spPr>
          <a:xfrm>
            <a:off x="4567966" y="3075690"/>
            <a:ext cx="2328421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i-FI" dirty="0"/>
              <a:t>SOTE-ETÄTYÖN TUKEMINEN KRIISITILANTEISSA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2B4EB841-1A13-4121-8449-A8541857D800}"/>
              </a:ext>
            </a:extLst>
          </p:cNvPr>
          <p:cNvSpPr txBox="1"/>
          <p:nvPr/>
        </p:nvSpPr>
        <p:spPr>
          <a:xfrm>
            <a:off x="292231" y="3826149"/>
            <a:ext cx="2234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TYÖMUOTOJA</a:t>
            </a:r>
          </a:p>
        </p:txBody>
      </p:sp>
    </p:spTree>
    <p:extLst>
      <p:ext uri="{BB962C8B-B14F-4D97-AF65-F5344CB8AC3E}">
        <p14:creationId xmlns:p14="http://schemas.microsoft.com/office/powerpoint/2010/main" val="2305301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C123CD20-1340-4BA9-9646-917DB5667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689" y="238695"/>
            <a:ext cx="9862930" cy="1049890"/>
          </a:xfrm>
        </p:spPr>
        <p:txBody>
          <a:bodyPr>
            <a:normAutofit fontScale="90000"/>
          </a:bodyPr>
          <a:lstStyle/>
          <a:p>
            <a:r>
              <a:rPr lang="en-US" sz="3200" b="1" dirty="0" err="1">
                <a:solidFill>
                  <a:schemeClr val="accent1"/>
                </a:solidFill>
              </a:rPr>
              <a:t>Tervetuloa</a:t>
            </a:r>
            <a:r>
              <a:rPr lang="en-US" sz="3200" b="1" dirty="0">
                <a:solidFill>
                  <a:schemeClr val="accent1"/>
                </a:solidFill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</a:rPr>
              <a:t>myös</a:t>
            </a:r>
            <a:r>
              <a:rPr lang="en-US" sz="3200" b="1" dirty="0">
                <a:solidFill>
                  <a:schemeClr val="accent1"/>
                </a:solidFill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</a:rPr>
              <a:t>muihin</a:t>
            </a:r>
            <a:r>
              <a:rPr lang="en-US" sz="3200" b="1" dirty="0">
                <a:solidFill>
                  <a:schemeClr val="accent1"/>
                </a:solidFill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</a:rPr>
              <a:t>syksyn</a:t>
            </a:r>
            <a:r>
              <a:rPr lang="en-US" sz="3200" b="1" dirty="0">
                <a:solidFill>
                  <a:schemeClr val="accent1"/>
                </a:solidFill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</a:rPr>
              <a:t>valmennuksiin</a:t>
            </a:r>
            <a:r>
              <a:rPr lang="en-US" sz="3200" b="1" dirty="0">
                <a:solidFill>
                  <a:schemeClr val="accent1"/>
                </a:solidFill>
              </a:rPr>
              <a:t>!</a:t>
            </a:r>
            <a:br>
              <a:rPr lang="en-US" sz="3200" b="1" dirty="0">
                <a:solidFill>
                  <a:schemeClr val="accent1"/>
                </a:solidFill>
              </a:rPr>
            </a:br>
            <a:r>
              <a:rPr lang="en-US" sz="3100" b="1" dirty="0">
                <a:solidFill>
                  <a:schemeClr val="accent1"/>
                </a:solidFill>
                <a:hlinkClick r:id="rId2"/>
              </a:rPr>
              <a:t>www.etanaenemman.fi</a:t>
            </a:r>
            <a:r>
              <a:rPr lang="en-US" sz="3100" b="1" dirty="0">
                <a:solidFill>
                  <a:schemeClr val="accent1"/>
                </a:solidFill>
              </a:rPr>
              <a:t> </a:t>
            </a:r>
            <a:br>
              <a:rPr lang="en-US" sz="3200" b="1" dirty="0">
                <a:solidFill>
                  <a:schemeClr val="accent1"/>
                </a:solidFill>
              </a:rPr>
            </a:br>
            <a:endParaRPr lang="en-US" sz="3200" b="1" dirty="0">
              <a:solidFill>
                <a:schemeClr val="accent1"/>
              </a:solidFill>
            </a:endParaRPr>
          </a:p>
        </p:txBody>
      </p:sp>
      <p:pic>
        <p:nvPicPr>
          <p:cNvPr id="6" name="Kuvan paikkamerkki 5" descr="Kuva, joka sisältää kohteen henkilö, näyttökuva, mies, nainen&#10;&#10;Kuvaus luotu automaattisesti">
            <a:extLst>
              <a:ext uri="{FF2B5EF4-FFF2-40B4-BE49-F238E27FC236}">
                <a16:creationId xmlns:a16="http://schemas.microsoft.com/office/drawing/2014/main" id="{127753A8-8D43-4BE7-84A7-EE2159AFEE2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t="5055" b="1166"/>
          <a:stretch/>
        </p:blipFill>
        <p:spPr>
          <a:xfrm>
            <a:off x="399495" y="1281263"/>
            <a:ext cx="5137312" cy="4817696"/>
          </a:xfrm>
          <a:noFill/>
        </p:spPr>
      </p:pic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F31F65AD-1D55-4803-91C9-3031FA1056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09500" y="506942"/>
            <a:ext cx="6275354" cy="53177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1400" b="1" dirty="0">
                <a:solidFill>
                  <a:schemeClr val="accent1"/>
                </a:solidFill>
              </a:rPr>
              <a:t>MARRASKUU - VUOROVAIKUTUS JA KOHTAAMINEN </a:t>
            </a:r>
            <a:endParaRPr lang="fi-FI" sz="1400" dirty="0">
              <a:solidFill>
                <a:schemeClr val="accent1"/>
              </a:solidFill>
            </a:endParaRPr>
          </a:p>
          <a:p>
            <a:r>
              <a:rPr lang="fi-FI" sz="1400" dirty="0"/>
              <a:t>3.11. klo 9-10.30 </a:t>
            </a:r>
            <a:r>
              <a:rPr lang="fi-FI" sz="1400" b="1" dirty="0"/>
              <a:t>Rakentavan yhteistyön edistäminen vuorovaikutuksella,</a:t>
            </a:r>
            <a:r>
              <a:rPr lang="fi-FI" sz="1400" dirty="0"/>
              <a:t> Lähijohtamisen Akatemia</a:t>
            </a:r>
          </a:p>
          <a:p>
            <a:r>
              <a:rPr lang="fi-FI" sz="1400" dirty="0"/>
              <a:t>5.11. klo 10-15 </a:t>
            </a:r>
            <a:r>
              <a:rPr lang="fi-FI" sz="1400" b="1" dirty="0"/>
              <a:t>Sote-johtamisen webinaarit, </a:t>
            </a:r>
            <a:r>
              <a:rPr lang="fi-FI" sz="1400" dirty="0" err="1"/>
              <a:t>Soteliiderit</a:t>
            </a:r>
            <a:endParaRPr lang="fi-FI" sz="1400" dirty="0"/>
          </a:p>
          <a:p>
            <a:r>
              <a:rPr lang="fi-FI" sz="1400" dirty="0">
                <a:solidFill>
                  <a:schemeClr val="accent1"/>
                </a:solidFill>
              </a:rPr>
              <a:t>10.11.20 klo 13-14.30 </a:t>
            </a:r>
            <a:r>
              <a:rPr lang="fi-FI" sz="1400" b="1" dirty="0">
                <a:solidFill>
                  <a:schemeClr val="accent1"/>
                </a:solidFill>
              </a:rPr>
              <a:t>Luottamuksen rakentaminen ja esimiestaidot  -webinaari, </a:t>
            </a:r>
            <a:r>
              <a:rPr lang="fi-FI" sz="1400" dirty="0">
                <a:solidFill>
                  <a:schemeClr val="accent1"/>
                </a:solidFill>
              </a:rPr>
              <a:t>Etänä Enemmän -sote-työ uudistuu -hanke</a:t>
            </a:r>
          </a:p>
          <a:p>
            <a:r>
              <a:rPr lang="fi-FI" sz="1400" dirty="0"/>
              <a:t>17.11. klo 9-10.30 </a:t>
            </a:r>
            <a:r>
              <a:rPr lang="fi-FI" sz="1400" b="1" dirty="0"/>
              <a:t>Läsnä oleva kohtaaminen ja tunnetyöskentely</a:t>
            </a:r>
            <a:r>
              <a:rPr lang="fi-FI" sz="1400" dirty="0"/>
              <a:t>, Lähijohtamisen Akatemia</a:t>
            </a:r>
          </a:p>
          <a:p>
            <a:r>
              <a:rPr lang="fi-FI" sz="1400" dirty="0">
                <a:solidFill>
                  <a:schemeClr val="accent1"/>
                </a:solidFill>
              </a:rPr>
              <a:t>24.11. klo 13-15.30 </a:t>
            </a:r>
            <a:r>
              <a:rPr lang="fi-FI" sz="1400" b="1" dirty="0">
                <a:solidFill>
                  <a:schemeClr val="accent1"/>
                </a:solidFill>
              </a:rPr>
              <a:t>Luottamuksen rakentaminen ja esimiestaidot- teemavalmennus</a:t>
            </a:r>
            <a:r>
              <a:rPr lang="fi-FI" sz="1400" dirty="0">
                <a:solidFill>
                  <a:schemeClr val="accent1"/>
                </a:solidFill>
              </a:rPr>
              <a:t>, (</a:t>
            </a:r>
            <a:r>
              <a:rPr lang="fi-FI" sz="1400" dirty="0" err="1">
                <a:solidFill>
                  <a:schemeClr val="accent1"/>
                </a:solidFill>
              </a:rPr>
              <a:t>caseina</a:t>
            </a:r>
            <a:r>
              <a:rPr lang="fi-FI" sz="1400" dirty="0">
                <a:solidFill>
                  <a:schemeClr val="accent1"/>
                </a:solidFill>
              </a:rPr>
              <a:t> </a:t>
            </a:r>
            <a:r>
              <a:rPr lang="fi-FI" sz="1400" dirty="0" err="1">
                <a:solidFill>
                  <a:schemeClr val="accent1"/>
                </a:solidFill>
              </a:rPr>
              <a:t>SataDiag</a:t>
            </a:r>
            <a:r>
              <a:rPr lang="fi-FI" sz="1400" dirty="0">
                <a:solidFill>
                  <a:schemeClr val="accent1"/>
                </a:solidFill>
              </a:rPr>
              <a:t> ja Heinolan kaupunki) Etänä Enemmän -sote-työ uudistuu-hanke</a:t>
            </a:r>
          </a:p>
          <a:p>
            <a:pPr marL="0" indent="0">
              <a:buNone/>
            </a:pPr>
            <a:r>
              <a:rPr lang="fi-FI" sz="1400" b="1" dirty="0">
                <a:solidFill>
                  <a:schemeClr val="accent1"/>
                </a:solidFill>
              </a:rPr>
              <a:t>JOULUKUU - VIESTINTÄ </a:t>
            </a:r>
            <a:endParaRPr lang="fi-FI" sz="1400" dirty="0">
              <a:solidFill>
                <a:schemeClr val="accent1"/>
              </a:solidFill>
            </a:endParaRPr>
          </a:p>
          <a:p>
            <a:r>
              <a:rPr lang="fi-FI" sz="1400" dirty="0">
                <a:solidFill>
                  <a:schemeClr val="accent1"/>
                </a:solidFill>
              </a:rPr>
              <a:t>1.12.2020 klo 13-14.30, </a:t>
            </a:r>
            <a:r>
              <a:rPr lang="fi-FI" sz="1400" b="1" dirty="0">
                <a:solidFill>
                  <a:schemeClr val="accent1"/>
                </a:solidFill>
              </a:rPr>
              <a:t>Viestinnän merkitys kriisissä ja etäjohtamisessa, </a:t>
            </a:r>
            <a:r>
              <a:rPr lang="fi-FI" sz="1400" dirty="0">
                <a:solidFill>
                  <a:schemeClr val="accent1"/>
                </a:solidFill>
              </a:rPr>
              <a:t>Etänä Enemmän -sote-työ uudistuu -hanke</a:t>
            </a:r>
          </a:p>
          <a:p>
            <a:r>
              <a:rPr lang="fi-FI" sz="1400" dirty="0"/>
              <a:t>3.12.2020 klo 9-10.30 </a:t>
            </a:r>
            <a:r>
              <a:rPr lang="fi-FI" sz="1400" b="1" dirty="0"/>
              <a:t>Organisaation uudistumiskyky auttaa onnistumaan muuttuvassa toimintaympäristössä</a:t>
            </a:r>
          </a:p>
          <a:p>
            <a:r>
              <a:rPr lang="fi-FI" sz="1400" dirty="0"/>
              <a:t>Akatemia</a:t>
            </a:r>
          </a:p>
          <a:p>
            <a:r>
              <a:rPr lang="fi-FI" sz="1400" b="1" dirty="0">
                <a:solidFill>
                  <a:schemeClr val="accent1"/>
                </a:solidFill>
              </a:rPr>
              <a:t>11.12.2020 klo 13-15.30, Viestinnän merkitys kriisissä ja etäjohtamisessa </a:t>
            </a:r>
            <a:r>
              <a:rPr lang="fi-FI" sz="1400" dirty="0">
                <a:solidFill>
                  <a:schemeClr val="accent1"/>
                </a:solidFill>
              </a:rPr>
              <a:t>teemavalmennus (</a:t>
            </a:r>
            <a:r>
              <a:rPr lang="fi-FI" sz="1400" dirty="0" err="1">
                <a:solidFill>
                  <a:schemeClr val="accent1"/>
                </a:solidFill>
              </a:rPr>
              <a:t>caseina</a:t>
            </a:r>
            <a:r>
              <a:rPr lang="fi-FI" sz="1400" dirty="0">
                <a:solidFill>
                  <a:schemeClr val="accent1"/>
                </a:solidFill>
              </a:rPr>
              <a:t> Kouvola ja Kanta-Hämeen shp), Etänä Enemmän -sote-työ uudistuu -hanke</a:t>
            </a:r>
          </a:p>
          <a:p>
            <a:r>
              <a:rPr lang="fi-FI" sz="1400" dirty="0"/>
              <a:t>15.12. klo 9-10.30 </a:t>
            </a:r>
            <a:r>
              <a:rPr lang="fi-FI" sz="1400" b="1" dirty="0"/>
              <a:t>Avoin ja johdonmukainen tiedonkulku, </a:t>
            </a:r>
            <a:r>
              <a:rPr lang="fi-FI" sz="1400" dirty="0"/>
              <a:t>Lähijohtamisen </a:t>
            </a:r>
          </a:p>
          <a:p>
            <a:pPr marL="0" indent="0">
              <a:buNone/>
            </a:pPr>
            <a:r>
              <a:rPr lang="en-US" sz="1400" b="1" dirty="0" err="1"/>
              <a:t>Kaikki</a:t>
            </a:r>
            <a:r>
              <a:rPr lang="en-US" sz="1400" b="1" dirty="0"/>
              <a:t> </a:t>
            </a:r>
            <a:r>
              <a:rPr lang="en-US" sz="1400" b="1" dirty="0" err="1"/>
              <a:t>tilaisuudet</a:t>
            </a:r>
            <a:r>
              <a:rPr lang="en-US" sz="1400" b="1" dirty="0"/>
              <a:t> </a:t>
            </a:r>
            <a:r>
              <a:rPr lang="en-US" sz="1400" b="1" dirty="0" err="1"/>
              <a:t>järjestetään</a:t>
            </a:r>
            <a:r>
              <a:rPr lang="en-US" sz="1400" b="1" dirty="0"/>
              <a:t> </a:t>
            </a:r>
            <a:r>
              <a:rPr lang="en-US" sz="1400" b="1" dirty="0" err="1"/>
              <a:t>etänä</a:t>
            </a:r>
            <a:r>
              <a:rPr lang="en-US" sz="1400" b="1" dirty="0"/>
              <a:t>. </a:t>
            </a:r>
            <a:r>
              <a:rPr lang="en-US" sz="1400" b="1" dirty="0" err="1"/>
              <a:t>Voit</a:t>
            </a:r>
            <a:r>
              <a:rPr lang="en-US" sz="1400" b="1" dirty="0"/>
              <a:t> </a:t>
            </a:r>
            <a:r>
              <a:rPr lang="en-US" sz="1400" b="1" dirty="0" err="1"/>
              <a:t>ilmoittautua</a:t>
            </a:r>
            <a:r>
              <a:rPr lang="en-US" sz="1400" b="1" dirty="0"/>
              <a:t> </a:t>
            </a:r>
            <a:r>
              <a:rPr lang="en-US" sz="1400" b="1" dirty="0" err="1"/>
              <a:t>myös</a:t>
            </a:r>
            <a:r>
              <a:rPr lang="en-US" sz="1400" b="1" dirty="0"/>
              <a:t> </a:t>
            </a:r>
            <a:r>
              <a:rPr lang="en-US" sz="1400" b="1" dirty="0" err="1"/>
              <a:t>kalenterimme</a:t>
            </a:r>
            <a:r>
              <a:rPr lang="en-US" sz="1400" b="1" dirty="0"/>
              <a:t> </a:t>
            </a:r>
            <a:r>
              <a:rPr lang="en-US" sz="1400" b="1" dirty="0" err="1"/>
              <a:t>kautta</a:t>
            </a:r>
            <a:r>
              <a:rPr lang="en-US" sz="1400" b="1" dirty="0"/>
              <a:t>:</a:t>
            </a:r>
          </a:p>
          <a:p>
            <a:pPr marL="0" indent="0">
              <a:buNone/>
            </a:pPr>
            <a:r>
              <a:rPr lang="en-US" sz="1400" dirty="0">
                <a:hlinkClick r:id="rId4"/>
              </a:rPr>
              <a:t>https://www.kt.fi/ajankohtaista/koulutukset-ja-tapahtumat</a:t>
            </a:r>
            <a:endParaRPr lang="en-US" sz="1400" dirty="0"/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B31D2AF-62E7-41B6-A844-05B4F2A8E57E}"/>
              </a:ext>
            </a:extLst>
          </p:cNvPr>
          <p:cNvSpPr txBox="1"/>
          <p:nvPr/>
        </p:nvSpPr>
        <p:spPr>
          <a:xfrm>
            <a:off x="623392" y="4581128"/>
            <a:ext cx="367240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Pienryhmävalmennukset 3-5 krt, aloituspäivät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12.11.20 klo 12.30–14.00 Jussi Savolainen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18.11.20 klo 14-15.30 Pirkko Kivinen </a:t>
            </a:r>
            <a:b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304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5610321-5F53-4BBC-8261-63D038B3A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8DCEDC-8890-4869-A544-274F4AB92CE7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30.10.2020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Kuva 5" descr="Kuva, joka sisältää kohteen tietokone, merkki, pöytä&#10;&#10;Kuvaus luotu automaattisesti">
            <a:extLst>
              <a:ext uri="{FF2B5EF4-FFF2-40B4-BE49-F238E27FC236}">
                <a16:creationId xmlns:a16="http://schemas.microsoft.com/office/drawing/2014/main" id="{2F9A95ED-13D3-48F8-B3C5-25E772FC99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404664"/>
            <a:ext cx="3096344" cy="5504612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09AAAE26-FC08-4A4D-A259-E1AFCBF25697}"/>
              </a:ext>
            </a:extLst>
          </p:cNvPr>
          <p:cNvSpPr/>
          <p:nvPr/>
        </p:nvSpPr>
        <p:spPr>
          <a:xfrm>
            <a:off x="3933891" y="472430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fi-FI" dirty="0">
                <a:solidFill>
                  <a:prstClr val="black"/>
                </a:solidFill>
              </a:rPr>
              <a:t>Opas on ladattavissa ilmaiseksi verkosta osoitteessa: </a:t>
            </a:r>
            <a:r>
              <a:rPr lang="fi-FI" dirty="0">
                <a:solidFill>
                  <a:prstClr val="black"/>
                </a:solidFill>
                <a:hlinkClick r:id="rId4"/>
              </a:rPr>
              <a:t>https://www.kt.fi/julkaisut-ja-oppaat/2020/uudistuva-johtaminen</a:t>
            </a:r>
            <a:endParaRPr lang="fi-FI" dirty="0">
              <a:solidFill>
                <a:prstClr val="black"/>
              </a:solidFill>
            </a:endParaRP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8106DF58-7451-44E3-BE05-ABFABAF43C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673" y="476353"/>
            <a:ext cx="2846437" cy="4030721"/>
          </a:xfrm>
          <a:prstGeom prst="rect">
            <a:avLst/>
          </a:prstGeom>
        </p:spPr>
      </p:pic>
      <p:sp>
        <p:nvSpPr>
          <p:cNvPr id="12" name="Suorakulmio 11">
            <a:extLst>
              <a:ext uri="{FF2B5EF4-FFF2-40B4-BE49-F238E27FC236}">
                <a16:creationId xmlns:a16="http://schemas.microsoft.com/office/drawing/2014/main" id="{1B9B6500-E994-4B2F-B329-8CCFEB0A3B02}"/>
              </a:ext>
            </a:extLst>
          </p:cNvPr>
          <p:cNvSpPr/>
          <p:nvPr/>
        </p:nvSpPr>
        <p:spPr>
          <a:xfrm>
            <a:off x="4049673" y="1930244"/>
            <a:ext cx="41799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dirty="0">
                <a:solidFill>
                  <a:prstClr val="black"/>
                </a:solidFill>
              </a:rPr>
              <a:t>Raportti on ladattavissa osoitteesta:</a:t>
            </a:r>
          </a:p>
          <a:p>
            <a:pPr lvl="0">
              <a:defRPr/>
            </a:pPr>
            <a:r>
              <a:rPr lang="fi-FI" dirty="0">
                <a:solidFill>
                  <a:prstClr val="black"/>
                </a:solidFill>
              </a:rPr>
              <a:t>https://www.kt.fi/julkaisut-ja-oppaat/2020/raportti-etatyosta-ja-sen-hyodyntamisesta-kunta-alalla</a:t>
            </a:r>
          </a:p>
        </p:txBody>
      </p:sp>
      <p:sp>
        <p:nvSpPr>
          <p:cNvPr id="13" name="Nuoli: Oikea 12">
            <a:extLst>
              <a:ext uri="{FF2B5EF4-FFF2-40B4-BE49-F238E27FC236}">
                <a16:creationId xmlns:a16="http://schemas.microsoft.com/office/drawing/2014/main" id="{CDDB7FC3-A857-410A-9608-8AC2F7D13E19}"/>
              </a:ext>
            </a:extLst>
          </p:cNvPr>
          <p:cNvSpPr/>
          <p:nvPr/>
        </p:nvSpPr>
        <p:spPr>
          <a:xfrm>
            <a:off x="7569722" y="2291002"/>
            <a:ext cx="659877" cy="23940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Nuoli: Oikea 13">
            <a:extLst>
              <a:ext uri="{FF2B5EF4-FFF2-40B4-BE49-F238E27FC236}">
                <a16:creationId xmlns:a16="http://schemas.microsoft.com/office/drawing/2014/main" id="{0F69E917-B63A-4C66-A2C7-B0AC2B09A2BC}"/>
              </a:ext>
            </a:extLst>
          </p:cNvPr>
          <p:cNvSpPr/>
          <p:nvPr/>
        </p:nvSpPr>
        <p:spPr>
          <a:xfrm rot="10800000">
            <a:off x="4049674" y="4473103"/>
            <a:ext cx="659877" cy="23940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E588C489-1C75-4915-86BD-496411B3DA27}"/>
              </a:ext>
            </a:extLst>
          </p:cNvPr>
          <p:cNvSpPr txBox="1"/>
          <p:nvPr/>
        </p:nvSpPr>
        <p:spPr>
          <a:xfrm>
            <a:off x="4275045" y="725864"/>
            <a:ext cx="3249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/>
              <a:t>KT:n maksuttomat julkaisut </a:t>
            </a:r>
          </a:p>
          <a:p>
            <a:r>
              <a:rPr lang="fi-FI" b="1" dirty="0"/>
              <a:t>aiheeseen liittyen</a:t>
            </a:r>
          </a:p>
        </p:txBody>
      </p:sp>
    </p:spTree>
    <p:extLst>
      <p:ext uri="{BB962C8B-B14F-4D97-AF65-F5344CB8AC3E}">
        <p14:creationId xmlns:p14="http://schemas.microsoft.com/office/powerpoint/2010/main" val="1892323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_Rakennerahastot_2014-2020_mallipohja_ESR_FI_7.14">
  <a:themeElements>
    <a:clrScheme name="TEM_Rakennerahastot">
      <a:dk1>
        <a:sysClr val="windowText" lastClr="000000"/>
      </a:dk1>
      <a:lt1>
        <a:srgbClr val="FFFFFF"/>
      </a:lt1>
      <a:dk2>
        <a:srgbClr val="646464"/>
      </a:dk2>
      <a:lt2>
        <a:srgbClr val="FFFFFF"/>
      </a:lt2>
      <a:accent1>
        <a:srgbClr val="8CBE41"/>
      </a:accent1>
      <a:accent2>
        <a:srgbClr val="5BC6E8"/>
      </a:accent2>
      <a:accent3>
        <a:srgbClr val="009FDA"/>
      </a:accent3>
      <a:accent4>
        <a:srgbClr val="5F378C"/>
      </a:accent4>
      <a:accent5>
        <a:srgbClr val="E2007A"/>
      </a:accent5>
      <a:accent6>
        <a:srgbClr val="F6921E"/>
      </a:accent6>
      <a:hlink>
        <a:srgbClr val="00549F"/>
      </a:hlink>
      <a:folHlink>
        <a:srgbClr val="00B299"/>
      </a:folHlink>
    </a:clrScheme>
    <a:fontScheme name="TEM_Rakennerahast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4B2C8DD64ECCE4880B35A034DD8F2EC" ma:contentTypeVersion="9" ma:contentTypeDescription="Luo uusi asiakirja." ma:contentTypeScope="" ma:versionID="c0ea07a4671edeef86f7907876243adc">
  <xsd:schema xmlns:xsd="http://www.w3.org/2001/XMLSchema" xmlns:xs="http://www.w3.org/2001/XMLSchema" xmlns:p="http://schemas.microsoft.com/office/2006/metadata/properties" xmlns:ns2="2990a359-cad3-4b6e-89e3-444ca85566fd" xmlns:ns3="5eabd075-4703-4a7f-bcd2-9f7cc8aad83f" targetNamespace="http://schemas.microsoft.com/office/2006/metadata/properties" ma:root="true" ma:fieldsID="e13555440ddaeeb54e2a93f536846b9d" ns2:_="" ns3:_="">
    <xsd:import namespace="2990a359-cad3-4b6e-89e3-444ca85566fd"/>
    <xsd:import namespace="5eabd075-4703-4a7f-bcd2-9f7cc8aad8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90a359-cad3-4b6e-89e3-444ca85566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abd075-4703-4a7f-bcd2-9f7cc8aad83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C2F314-D1EC-4F16-AE42-17919FC2AF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A63C9A-7FFF-4059-9C2A-84741D8BAE0D}">
  <ds:schemaRefs>
    <ds:schemaRef ds:uri="2990a359-cad3-4b6e-89e3-444ca85566fd"/>
    <ds:schemaRef ds:uri="http://purl.org/dc/dcmitype/"/>
    <ds:schemaRef ds:uri="http://www.w3.org/XML/1998/namespace"/>
    <ds:schemaRef ds:uri="http://schemas.microsoft.com/office/2006/metadata/properties"/>
    <ds:schemaRef ds:uri="5eabd075-4703-4a7f-bcd2-9f7cc8aad83f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AE8C482C-ABED-42EB-A885-7CCD155414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90a359-cad3-4b6e-89e3-444ca85566fd"/>
    <ds:schemaRef ds:uri="5eabd075-4703-4a7f-bcd2-9f7cc8aad8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389</Words>
  <Application>Microsoft Office PowerPoint</Application>
  <PresentationFormat>Laajakuva</PresentationFormat>
  <Paragraphs>50</Paragraphs>
  <Slides>5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TEM_Rakennerahastot_2014-2020_mallipohja_ESR_FI_7.14</vt:lpstr>
      <vt:lpstr>PowerPoint-esitys</vt:lpstr>
      <vt:lpstr>ILTAPÄIVÄN OHJELMA</vt:lpstr>
      <vt:lpstr>HANKE TARJOAA TUKEA JA VÄLINEITÄ ESIMIEHILLE  ETÄ- JA KRIISIJOHTAMISEEN</vt:lpstr>
      <vt:lpstr>Tervetuloa myös muihin syksyn valmennuksiin! www.etanaenemman.fi  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Miten koronakriisi haastoi johtamisen?</dc:title>
  <dc:creator>Näsänen Jaana</dc:creator>
  <cp:lastModifiedBy>Piia Tarnanen (TAMK)</cp:lastModifiedBy>
  <cp:revision>3</cp:revision>
  <cp:lastPrinted>2020-08-26T05:57:16Z</cp:lastPrinted>
  <dcterms:created xsi:type="dcterms:W3CDTF">2020-08-25T14:26:36Z</dcterms:created>
  <dcterms:modified xsi:type="dcterms:W3CDTF">2020-10-30T09:00:18Z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0x010100C4B2C8DD64ECCE4880B35A034DD8F2EC</vt:lpwstr>
  </property>
</Properties>
</file>