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9" r:id="rId2"/>
    <p:sldId id="575" r:id="rId3"/>
    <p:sldId id="591" r:id="rId4"/>
    <p:sldId id="593" r:id="rId5"/>
    <p:sldId id="596" r:id="rId6"/>
    <p:sldId id="597" r:id="rId7"/>
    <p:sldId id="598" r:id="rId8"/>
    <p:sldId id="599" r:id="rId9"/>
    <p:sldId id="586" r:id="rId10"/>
    <p:sldId id="557" r:id="rId11"/>
    <p:sldId id="547" r:id="rId12"/>
    <p:sldId id="570" r:id="rId13"/>
    <p:sldId id="571" r:id="rId14"/>
    <p:sldId id="577" r:id="rId15"/>
    <p:sldId id="595" r:id="rId16"/>
  </p:sldIdLst>
  <p:sldSz cx="7939088" cy="5483225"/>
  <p:notesSz cx="6669088" cy="9872663"/>
  <p:defaultTextStyle>
    <a:defPPr>
      <a:defRPr lang="en-US"/>
    </a:defPPr>
    <a:lvl1pPr marL="0" algn="l" defTabSz="8259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2989" algn="l" defTabSz="8259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5978" algn="l" defTabSz="8259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8966" algn="l" defTabSz="8259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1955" algn="l" defTabSz="8259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64944" algn="l" defTabSz="8259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77933" algn="l" defTabSz="8259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90921" algn="l" defTabSz="8259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03910" algn="l" defTabSz="8259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7">
          <p15:clr>
            <a:srgbClr val="A4A3A4"/>
          </p15:clr>
        </p15:guide>
        <p15:guide id="2" pos="25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 Raisio" initials="H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519"/>
    <a:srgbClr val="00682F"/>
    <a:srgbClr val="2F9146"/>
    <a:srgbClr val="F9C112"/>
    <a:srgbClr val="7A7C7F"/>
    <a:srgbClr val="595959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2" autoAdjust="0"/>
    <p:restoredTop sz="93063" autoAdjust="0"/>
  </p:normalViewPr>
  <p:slideViewPr>
    <p:cSldViewPr>
      <p:cViewPr varScale="1">
        <p:scale>
          <a:sx n="77" d="100"/>
          <a:sy n="77" d="100"/>
        </p:scale>
        <p:origin x="1540" y="60"/>
      </p:cViewPr>
      <p:guideLst>
        <p:guide orient="horz" pos="1727"/>
        <p:guide pos="25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2784" y="5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004" tIns="45002" rIns="90004" bIns="450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004" tIns="45002" rIns="90004" bIns="45002" rtlCol="0"/>
          <a:lstStyle>
            <a:lvl1pPr algn="r">
              <a:defRPr sz="1200"/>
            </a:lvl1pPr>
          </a:lstStyle>
          <a:p>
            <a:fld id="{681FF68E-8742-437C-A93A-788FD588D124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004" tIns="45002" rIns="90004" bIns="450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004" tIns="45002" rIns="90004" bIns="45002" rtlCol="0" anchor="b"/>
          <a:lstStyle>
            <a:lvl1pPr algn="r">
              <a:defRPr sz="1200"/>
            </a:lvl1pPr>
          </a:lstStyle>
          <a:p>
            <a:fld id="{9753A837-0B4A-4E88-AB34-E750EED85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004" tIns="45002" rIns="90004" bIns="450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004" tIns="45002" rIns="90004" bIns="45002" rtlCol="0"/>
          <a:lstStyle>
            <a:lvl1pPr algn="r">
              <a:defRPr sz="1200"/>
            </a:lvl1pPr>
          </a:lstStyle>
          <a:p>
            <a:fld id="{4F4336A6-E37D-445A-ADA5-60070BD0B738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739775"/>
            <a:ext cx="536098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04" tIns="45002" rIns="90004" bIns="450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9"/>
          </a:xfrm>
          <a:prstGeom prst="rect">
            <a:avLst/>
          </a:prstGeom>
        </p:spPr>
        <p:txBody>
          <a:bodyPr vert="horz" lIns="90004" tIns="45002" rIns="90004" bIns="450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004" tIns="45002" rIns="90004" bIns="450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004" tIns="45002" rIns="90004" bIns="45002" rtlCol="0" anchor="b"/>
          <a:lstStyle>
            <a:lvl1pPr algn="r">
              <a:defRPr sz="1200"/>
            </a:lvl1pPr>
          </a:lstStyle>
          <a:p>
            <a:fld id="{C8BB183C-B623-4577-84E5-259D4799A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 dirty="0"/>
          </a:p>
        </p:txBody>
      </p:sp>
    </p:spTree>
    <p:extLst>
      <p:ext uri="{BB962C8B-B14F-4D97-AF65-F5344CB8AC3E}">
        <p14:creationId xmlns:p14="http://schemas.microsoft.com/office/powerpoint/2010/main" val="116821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>
          <a:xfrm>
            <a:off x="883688" y="4793395"/>
            <a:ext cx="5335270" cy="4442699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462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>
          <a:xfrm>
            <a:off x="708591" y="4793395"/>
            <a:ext cx="5335270" cy="444269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40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0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2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3950" y="0"/>
            <a:ext cx="2022475" cy="1397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1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3950" y="0"/>
            <a:ext cx="2022475" cy="1397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90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3950" y="0"/>
            <a:ext cx="2022475" cy="1397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40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2775" y="741363"/>
            <a:ext cx="5360988" cy="37036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4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852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183C-B623-4577-84E5-259D4799AE0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226838" y="4517501"/>
            <a:ext cx="6442250" cy="5106632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9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432" y="1703355"/>
            <a:ext cx="6748225" cy="11753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863" y="3107161"/>
            <a:ext cx="5557362" cy="14012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4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0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3FA-E4F2-48EB-A39F-993BC93F93F8}" type="datetime1">
              <a:rPr lang="fi-FI" smtClean="0"/>
              <a:t>2.2.2022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FD6D-00F9-4A10-982A-F288B233E490}" type="datetime1">
              <a:rPr lang="fi-FI" smtClean="0"/>
              <a:t>2.2.2022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55839" y="219585"/>
            <a:ext cx="1786295" cy="46785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955" y="219585"/>
            <a:ext cx="5226566" cy="46785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3043-B5CE-4CE0-8732-299A6AFE25CF}" type="datetime1">
              <a:rPr lang="fi-FI" smtClean="0"/>
              <a:t>2.2.2022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472DB3-5CF9-F146-8FE3-0AA0C7761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39088" cy="54832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9C1AD28-8DD4-7345-BF44-991D3145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3299" y="3573426"/>
            <a:ext cx="509425" cy="8935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B27D14C-A6F9-6E4C-8D72-AD211BE913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60132" y="2899039"/>
            <a:ext cx="6050081" cy="505730"/>
          </a:xfrm>
          <a:effectLst/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302" b="1" cap="all" spc="130" baseline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297729" indent="0">
              <a:buNone/>
              <a:defRPr sz="1237" b="1"/>
            </a:lvl2pPr>
            <a:lvl3pPr marL="595457" indent="0">
              <a:buNone/>
              <a:defRPr sz="1172" b="1"/>
            </a:lvl3pPr>
            <a:lvl4pPr marL="893186" indent="0">
              <a:buNone/>
              <a:defRPr sz="1042" b="1"/>
            </a:lvl4pPr>
            <a:lvl5pPr marL="1190915" indent="0">
              <a:buNone/>
              <a:defRPr sz="1042" b="1"/>
            </a:lvl5pPr>
            <a:lvl6pPr marL="1488643" indent="0">
              <a:buNone/>
              <a:defRPr sz="1042" b="1"/>
            </a:lvl6pPr>
            <a:lvl7pPr marL="1786372" indent="0">
              <a:buNone/>
              <a:defRPr sz="1042" b="1"/>
            </a:lvl7pPr>
            <a:lvl8pPr marL="2084100" indent="0">
              <a:buNone/>
              <a:defRPr sz="1042" b="1"/>
            </a:lvl8pPr>
            <a:lvl9pPr marL="2381829" indent="0">
              <a:buNone/>
              <a:defRPr sz="10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7F61D36-2D6C-C942-8DAE-FB471A9B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884" y="2403818"/>
            <a:ext cx="8583793" cy="484284"/>
          </a:xfrm>
          <a:effectLst/>
        </p:spPr>
        <p:txBody>
          <a:bodyPr wrap="none" anchor="b">
            <a:spAutoFit/>
          </a:bodyPr>
          <a:lstStyle>
            <a:lvl1pPr algn="ctr">
              <a:defRPr sz="2605" b="1" i="0" cap="all" spc="521" baseline="0"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92D5B0-189E-8042-BA5C-C685C64DB4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599" y="4509742"/>
            <a:ext cx="918218" cy="668941"/>
          </a:xfrm>
          <a:prstGeom prst="rect">
            <a:avLst/>
          </a:prstGeom>
          <a:effectLst>
            <a:outerShdw blurRad="50800" dist="38100" dir="5400000" algn="t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71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F8EB-7D45-4B90-89D4-91F40A8906C4}" type="datetime1">
              <a:rPr lang="fi-FI" smtClean="0"/>
              <a:t>2.2.2022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0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33" y="3523481"/>
            <a:ext cx="6748225" cy="10890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133" y="2324025"/>
            <a:ext cx="6748225" cy="119945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2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49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79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09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39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49A5-D01D-43E9-BEC2-424770FE31F5}" type="datetime1">
              <a:rPr lang="fi-FI" smtClean="0"/>
              <a:t>2.2.2022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954" y="1279420"/>
            <a:ext cx="3506431" cy="36186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5703" y="1279420"/>
            <a:ext cx="3506431" cy="36186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BDC-8C0F-4D7A-9EB9-283A9A8FC4B2}" type="datetime1">
              <a:rPr lang="fi-FI" smtClean="0"/>
              <a:t>2.2.2022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5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955" y="1227380"/>
            <a:ext cx="3507809" cy="51151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89" indent="0">
              <a:buNone/>
              <a:defRPr sz="1800" b="1"/>
            </a:lvl2pPr>
            <a:lvl3pPr marL="825978" indent="0">
              <a:buNone/>
              <a:defRPr sz="1600" b="1"/>
            </a:lvl3pPr>
            <a:lvl4pPr marL="1238966" indent="0">
              <a:buNone/>
              <a:defRPr sz="1400" b="1"/>
            </a:lvl4pPr>
            <a:lvl5pPr marL="1651955" indent="0">
              <a:buNone/>
              <a:defRPr sz="1400" b="1"/>
            </a:lvl5pPr>
            <a:lvl6pPr marL="2064944" indent="0">
              <a:buNone/>
              <a:defRPr sz="1400" b="1"/>
            </a:lvl6pPr>
            <a:lvl7pPr marL="2477933" indent="0">
              <a:buNone/>
              <a:defRPr sz="1400" b="1"/>
            </a:lvl7pPr>
            <a:lvl8pPr marL="2890921" indent="0">
              <a:buNone/>
              <a:defRPr sz="1400" b="1"/>
            </a:lvl8pPr>
            <a:lvl9pPr marL="330391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55" y="1738893"/>
            <a:ext cx="3507809" cy="315920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2949" y="1227380"/>
            <a:ext cx="3509187" cy="51151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89" indent="0">
              <a:buNone/>
              <a:defRPr sz="1800" b="1"/>
            </a:lvl2pPr>
            <a:lvl3pPr marL="825978" indent="0">
              <a:buNone/>
              <a:defRPr sz="1600" b="1"/>
            </a:lvl3pPr>
            <a:lvl4pPr marL="1238966" indent="0">
              <a:buNone/>
              <a:defRPr sz="1400" b="1"/>
            </a:lvl4pPr>
            <a:lvl5pPr marL="1651955" indent="0">
              <a:buNone/>
              <a:defRPr sz="1400" b="1"/>
            </a:lvl5pPr>
            <a:lvl6pPr marL="2064944" indent="0">
              <a:buNone/>
              <a:defRPr sz="1400" b="1"/>
            </a:lvl6pPr>
            <a:lvl7pPr marL="2477933" indent="0">
              <a:buNone/>
              <a:defRPr sz="1400" b="1"/>
            </a:lvl7pPr>
            <a:lvl8pPr marL="2890921" indent="0">
              <a:buNone/>
              <a:defRPr sz="1400" b="1"/>
            </a:lvl8pPr>
            <a:lvl9pPr marL="330391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2949" y="1738893"/>
            <a:ext cx="3509187" cy="315920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2A47-8727-41B5-A6FA-86AE42C7E95D}" type="datetime1">
              <a:rPr lang="fi-FI" smtClean="0"/>
              <a:t>2.2.2022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9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E88C-0CC9-46BB-8080-5FCA11AD5351}" type="datetime1">
              <a:rPr lang="fi-FI" smtClean="0"/>
              <a:t>2.2.2022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410-C0AB-44B4-BB8C-F9E7C5C6067B}" type="datetime1">
              <a:rPr lang="fi-FI" smtClean="0"/>
              <a:t>2.2.2022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57" y="218313"/>
            <a:ext cx="2611905" cy="92910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63" y="218315"/>
            <a:ext cx="4438171" cy="467978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957" y="1147418"/>
            <a:ext cx="2611905" cy="3750678"/>
          </a:xfrm>
        </p:spPr>
        <p:txBody>
          <a:bodyPr/>
          <a:lstStyle>
            <a:lvl1pPr marL="0" indent="0">
              <a:buNone/>
              <a:defRPr sz="1300"/>
            </a:lvl1pPr>
            <a:lvl2pPr marL="412989" indent="0">
              <a:buNone/>
              <a:defRPr sz="1100"/>
            </a:lvl2pPr>
            <a:lvl3pPr marL="825978" indent="0">
              <a:buNone/>
              <a:defRPr sz="900"/>
            </a:lvl3pPr>
            <a:lvl4pPr marL="1238966" indent="0">
              <a:buNone/>
              <a:defRPr sz="800"/>
            </a:lvl4pPr>
            <a:lvl5pPr marL="1651955" indent="0">
              <a:buNone/>
              <a:defRPr sz="800"/>
            </a:lvl5pPr>
            <a:lvl6pPr marL="2064944" indent="0">
              <a:buNone/>
              <a:defRPr sz="800"/>
            </a:lvl6pPr>
            <a:lvl7pPr marL="2477933" indent="0">
              <a:buNone/>
              <a:defRPr sz="800"/>
            </a:lvl7pPr>
            <a:lvl8pPr marL="2890921" indent="0">
              <a:buNone/>
              <a:defRPr sz="800"/>
            </a:lvl8pPr>
            <a:lvl9pPr marL="330391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0CB-440E-4DD7-AD26-E7A3F74807E2}" type="datetime1">
              <a:rPr lang="fi-FI" smtClean="0"/>
              <a:t>2.2.2022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17" y="3838258"/>
            <a:ext cx="4763453" cy="45312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6117" y="489936"/>
            <a:ext cx="4763453" cy="3289935"/>
          </a:xfrm>
        </p:spPr>
        <p:txBody>
          <a:bodyPr/>
          <a:lstStyle>
            <a:lvl1pPr marL="0" indent="0">
              <a:buNone/>
              <a:defRPr sz="2900"/>
            </a:lvl1pPr>
            <a:lvl2pPr marL="412989" indent="0">
              <a:buNone/>
              <a:defRPr sz="2500"/>
            </a:lvl2pPr>
            <a:lvl3pPr marL="825978" indent="0">
              <a:buNone/>
              <a:defRPr sz="2200"/>
            </a:lvl3pPr>
            <a:lvl4pPr marL="1238966" indent="0">
              <a:buNone/>
              <a:defRPr sz="1800"/>
            </a:lvl4pPr>
            <a:lvl5pPr marL="1651955" indent="0">
              <a:buNone/>
              <a:defRPr sz="1800"/>
            </a:lvl5pPr>
            <a:lvl6pPr marL="2064944" indent="0">
              <a:buNone/>
              <a:defRPr sz="1800"/>
            </a:lvl6pPr>
            <a:lvl7pPr marL="2477933" indent="0">
              <a:buNone/>
              <a:defRPr sz="1800"/>
            </a:lvl7pPr>
            <a:lvl8pPr marL="2890921" indent="0">
              <a:buNone/>
              <a:defRPr sz="1800"/>
            </a:lvl8pPr>
            <a:lvl9pPr marL="3303910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6117" y="4291386"/>
            <a:ext cx="4763453" cy="643518"/>
          </a:xfrm>
        </p:spPr>
        <p:txBody>
          <a:bodyPr/>
          <a:lstStyle>
            <a:lvl1pPr marL="0" indent="0">
              <a:buNone/>
              <a:defRPr sz="1300"/>
            </a:lvl1pPr>
            <a:lvl2pPr marL="412989" indent="0">
              <a:buNone/>
              <a:defRPr sz="1100"/>
            </a:lvl2pPr>
            <a:lvl3pPr marL="825978" indent="0">
              <a:buNone/>
              <a:defRPr sz="900"/>
            </a:lvl3pPr>
            <a:lvl4pPr marL="1238966" indent="0">
              <a:buNone/>
              <a:defRPr sz="800"/>
            </a:lvl4pPr>
            <a:lvl5pPr marL="1651955" indent="0">
              <a:buNone/>
              <a:defRPr sz="800"/>
            </a:lvl5pPr>
            <a:lvl6pPr marL="2064944" indent="0">
              <a:buNone/>
              <a:defRPr sz="800"/>
            </a:lvl6pPr>
            <a:lvl7pPr marL="2477933" indent="0">
              <a:buNone/>
              <a:defRPr sz="800"/>
            </a:lvl7pPr>
            <a:lvl8pPr marL="2890921" indent="0">
              <a:buNone/>
              <a:defRPr sz="800"/>
            </a:lvl8pPr>
            <a:lvl9pPr marL="330391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C3D3-35B2-40C1-A8B0-26AF2EA66FEC}" type="datetime1">
              <a:rPr lang="fi-FI" smtClean="0"/>
              <a:t>2.2.2022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Vaasan yliopisto | Yksikkö | Kalvosarjan nimi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1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955" y="219584"/>
            <a:ext cx="7145179" cy="913871"/>
          </a:xfrm>
          <a:prstGeom prst="rect">
            <a:avLst/>
          </a:prstGeom>
        </p:spPr>
        <p:txBody>
          <a:bodyPr vert="horz" lIns="82598" tIns="41299" rIns="82598" bIns="412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955" y="1279420"/>
            <a:ext cx="7145179" cy="3618675"/>
          </a:xfrm>
          <a:prstGeom prst="rect">
            <a:avLst/>
          </a:prstGeom>
        </p:spPr>
        <p:txBody>
          <a:bodyPr vert="horz" lIns="82598" tIns="41299" rIns="82598" bIns="412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144" y="5117876"/>
            <a:ext cx="980302" cy="291931"/>
          </a:xfrm>
          <a:prstGeom prst="rect">
            <a:avLst/>
          </a:prstGeom>
        </p:spPr>
        <p:txBody>
          <a:bodyPr vert="horz" lIns="82598" tIns="41299" rIns="82598" bIns="4129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79DC-DA74-4AE8-9140-F3518AD74E0E}" type="datetime1">
              <a:rPr lang="fi-FI" smtClean="0"/>
              <a:t>2.2.2022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7256" y="5117876"/>
            <a:ext cx="2591494" cy="291931"/>
          </a:xfrm>
          <a:prstGeom prst="rect">
            <a:avLst/>
          </a:prstGeom>
        </p:spPr>
        <p:txBody>
          <a:bodyPr vert="horz" lIns="82598" tIns="41299" rIns="82598" bIns="4129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Vaasan yliopisto | Yksikkö | Kalvosarjan nimi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7736" y="5117876"/>
            <a:ext cx="1852454" cy="291931"/>
          </a:xfrm>
          <a:prstGeom prst="rect">
            <a:avLst/>
          </a:prstGeom>
        </p:spPr>
        <p:txBody>
          <a:bodyPr vert="horz" lIns="82598" tIns="41299" rIns="82598" bIns="4129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6BDE3F6-2DE8-49E8-899E-07578C74E9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2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825978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2" indent="-309742" algn="l" defTabSz="8259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07" indent="-258118" algn="l" defTabSz="82597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472" indent="-206494" algn="l" defTabSz="8259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461" indent="-206494" algn="l" defTabSz="82597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49" indent="-206494" algn="l" defTabSz="82597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38" indent="-206494" algn="l" defTabSz="8259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427" indent="-206494" algn="l" defTabSz="8259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416" indent="-206494" algn="l" defTabSz="8259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404" indent="-206494" algn="l" defTabSz="8259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59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89" algn="l" defTabSz="8259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978" algn="l" defTabSz="8259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66" algn="l" defTabSz="8259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55" algn="l" defTabSz="8259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4944" algn="l" defTabSz="8259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7933" algn="l" defTabSz="8259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921" algn="l" defTabSz="8259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910" algn="l" defTabSz="8259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i&amp;url=https%3A%2F%2Fviramardasmahpatra.wordpress.com%2F&amp;psig=AOvVaw1MHPfSNGDpv_4sYFq8P508&amp;ust=1643717321817000&amp;source=images&amp;cd=vfe&amp;ved=2ahUKEwiFvfKp-tv1AhUDuIsKHcMwAYMQr4kDegQIAR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uvake.net/user/Hukka%5e-%5e/image/135120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RNqhi2ka9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3C7A0-7280-044D-8B31-3BB43FA978E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833640" y="3677716"/>
            <a:ext cx="2952330" cy="411885"/>
          </a:xfrm>
        </p:spPr>
        <p:txBody>
          <a:bodyPr/>
          <a:lstStyle/>
          <a:p>
            <a:r>
              <a:rPr lang="en-GB" dirty="0"/>
              <a:t>Pirkko Vartiainen</a:t>
            </a:r>
          </a:p>
          <a:p>
            <a:r>
              <a:rPr lang="en-GB" dirty="0" err="1"/>
              <a:t>Professori</a:t>
            </a:r>
            <a:r>
              <a:rPr lang="en-GB" dirty="0"/>
              <a:t> (</a:t>
            </a:r>
            <a:r>
              <a:rPr lang="en-GB" dirty="0" err="1"/>
              <a:t>emEr.</a:t>
            </a:r>
            <a:r>
              <a:rPr lang="en-GB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3C14BA-D1C8-5C4E-BFF0-337B17B6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51" y="2454980"/>
            <a:ext cx="7217970" cy="1165624"/>
          </a:xfrm>
        </p:spPr>
        <p:txBody>
          <a:bodyPr/>
          <a:lstStyle/>
          <a:p>
            <a:r>
              <a:rPr lang="en-GB" sz="2344" dirty="0" err="1">
                <a:solidFill>
                  <a:srgbClr val="0070C0"/>
                </a:solidFill>
              </a:rPr>
              <a:t>Johtajan</a:t>
            </a:r>
            <a:r>
              <a:rPr lang="en-GB" sz="2344" dirty="0">
                <a:solidFill>
                  <a:srgbClr val="0070C0"/>
                </a:solidFill>
              </a:rPr>
              <a:t> </a:t>
            </a:r>
            <a:r>
              <a:rPr lang="en-GB" sz="2344" dirty="0" err="1">
                <a:solidFill>
                  <a:srgbClr val="0070C0"/>
                </a:solidFill>
              </a:rPr>
              <a:t>kesyt</a:t>
            </a:r>
            <a:r>
              <a:rPr lang="en-GB" sz="2344" dirty="0">
                <a:solidFill>
                  <a:srgbClr val="0070C0"/>
                </a:solidFill>
              </a:rPr>
              <a:t>, </a:t>
            </a:r>
            <a:r>
              <a:rPr lang="en-GB" sz="2344" dirty="0" err="1">
                <a:solidFill>
                  <a:srgbClr val="0070C0"/>
                </a:solidFill>
              </a:rPr>
              <a:t>sotkuiset</a:t>
            </a:r>
            <a:r>
              <a:rPr lang="en-GB" sz="2344" dirty="0">
                <a:solidFill>
                  <a:srgbClr val="0070C0"/>
                </a:solidFill>
              </a:rPr>
              <a:t> </a:t>
            </a:r>
            <a:r>
              <a:rPr lang="en-GB" sz="2344" dirty="0" err="1">
                <a:solidFill>
                  <a:srgbClr val="0070C0"/>
                </a:solidFill>
              </a:rPr>
              <a:t>ja</a:t>
            </a:r>
            <a:r>
              <a:rPr lang="en-GB" sz="2344" dirty="0">
                <a:solidFill>
                  <a:srgbClr val="0070C0"/>
                </a:solidFill>
              </a:rPr>
              <a:t> </a:t>
            </a:r>
            <a:br>
              <a:rPr lang="en-GB" sz="2344" dirty="0">
                <a:solidFill>
                  <a:srgbClr val="0070C0"/>
                </a:solidFill>
              </a:rPr>
            </a:br>
            <a:r>
              <a:rPr lang="en-GB" sz="2344" dirty="0" err="1">
                <a:solidFill>
                  <a:srgbClr val="0070C0"/>
                </a:solidFill>
              </a:rPr>
              <a:t>pirullisetongelmat</a:t>
            </a:r>
            <a:br>
              <a:rPr lang="en-GB" sz="2344" dirty="0">
                <a:solidFill>
                  <a:srgbClr val="0070C0"/>
                </a:solidFill>
              </a:rPr>
            </a:br>
            <a:r>
              <a:rPr lang="en-GB" sz="2344" dirty="0">
                <a:solidFill>
                  <a:srgbClr val="0070C0"/>
                </a:solidFill>
              </a:rPr>
              <a:t>1.2.2022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5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199" y="5117875"/>
            <a:ext cx="7953139" cy="365349"/>
          </a:xfrm>
          <a:prstGeom prst="rect">
            <a:avLst/>
          </a:prstGeom>
          <a:solidFill>
            <a:srgbClr val="F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1" y="182288"/>
            <a:ext cx="3686517" cy="2055267"/>
          </a:xfrm>
        </p:spPr>
        <p:txBody>
          <a:bodyPr>
            <a:normAutofit/>
          </a:bodyPr>
          <a:lstStyle/>
          <a:p>
            <a:pPr algn="l"/>
            <a:r>
              <a:rPr lang="en-US" sz="1800" dirty="0" err="1"/>
              <a:t>Kompleksisen</a:t>
            </a:r>
            <a:r>
              <a:rPr lang="en-US" sz="1800" dirty="0"/>
              <a:t> </a:t>
            </a:r>
            <a:r>
              <a:rPr lang="en-US" sz="1800" dirty="0" err="1"/>
              <a:t>maailmankuvan</a:t>
            </a:r>
            <a:r>
              <a:rPr lang="en-US" sz="1800" dirty="0"/>
              <a:t> </a:t>
            </a:r>
            <a:r>
              <a:rPr lang="en-US" sz="1800" dirty="0" err="1"/>
              <a:t>hyväksyminen</a:t>
            </a:r>
            <a:r>
              <a:rPr lang="en-US" sz="1800" dirty="0"/>
              <a:t> </a:t>
            </a:r>
            <a:r>
              <a:rPr lang="en-US" sz="1800" dirty="0" err="1"/>
              <a:t>vaatii</a:t>
            </a:r>
            <a:r>
              <a:rPr lang="en-US" sz="1800" dirty="0"/>
              <a:t> </a:t>
            </a:r>
            <a:r>
              <a:rPr lang="en-US" sz="1800" dirty="0" err="1"/>
              <a:t>luopumista</a:t>
            </a:r>
            <a:r>
              <a:rPr lang="en-US" sz="1800" dirty="0"/>
              <a:t> </a:t>
            </a:r>
            <a:r>
              <a:rPr lang="en-US" sz="1800" dirty="0" err="1"/>
              <a:t>perinteisestä</a:t>
            </a:r>
            <a:r>
              <a:rPr lang="en-US" sz="1800" dirty="0"/>
              <a:t> </a:t>
            </a:r>
            <a:r>
              <a:rPr lang="en-US" sz="1800" dirty="0" err="1"/>
              <a:t>lineaarisesta</a:t>
            </a:r>
            <a:r>
              <a:rPr lang="en-US" sz="1800" dirty="0"/>
              <a:t> </a:t>
            </a:r>
            <a:r>
              <a:rPr lang="en-US" sz="1800" dirty="0" err="1"/>
              <a:t>ajattelusta</a:t>
            </a:r>
            <a:r>
              <a:rPr lang="en-US" sz="1800" dirty="0"/>
              <a:t> – </a:t>
            </a:r>
            <a:r>
              <a:rPr lang="en-US" sz="1800" dirty="0" err="1"/>
              <a:t>pirullisten</a:t>
            </a:r>
            <a:r>
              <a:rPr lang="en-US" sz="1800" dirty="0"/>
              <a:t> </a:t>
            </a:r>
            <a:r>
              <a:rPr lang="en-US" sz="1800" dirty="0" err="1"/>
              <a:t>ongelmien</a:t>
            </a:r>
            <a:r>
              <a:rPr lang="en-US" sz="1800" dirty="0"/>
              <a:t> </a:t>
            </a:r>
            <a:r>
              <a:rPr lang="en-US" sz="1800" dirty="0" err="1"/>
              <a:t>yhteydessä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49" y="2256398"/>
            <a:ext cx="3078487" cy="2861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473" y="293339"/>
            <a:ext cx="3861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latin typeface="+mj-lt"/>
              </a:rPr>
              <a:t>Kompleksisuus ei ole monimutkaisuutta tai monimuotoisuutta. Se on </a:t>
            </a:r>
          </a:p>
          <a:p>
            <a:r>
              <a:rPr lang="fi-FI" sz="1800" b="1" dirty="0" err="1">
                <a:latin typeface="+mj-lt"/>
              </a:rPr>
              <a:t>yhteenkietoutumista</a:t>
            </a:r>
            <a:r>
              <a:rPr lang="fi-FI" sz="1800" b="1" dirty="0">
                <a:latin typeface="+mj-lt"/>
              </a:rPr>
              <a:t>,</a:t>
            </a:r>
            <a:r>
              <a:rPr lang="fi-FI" sz="1800" dirty="0">
                <a:latin typeface="+mj-lt"/>
              </a:rPr>
              <a:t> </a:t>
            </a:r>
          </a:p>
          <a:p>
            <a:r>
              <a:rPr lang="fi-FI" sz="1800" i="1" dirty="0">
                <a:latin typeface="+mj-lt"/>
              </a:rPr>
              <a:t>kytkeytymistä ja keskinäisriippuvuutta</a:t>
            </a:r>
            <a:r>
              <a:rPr lang="fi-FI" sz="1800" dirty="0">
                <a:latin typeface="+mj-lt"/>
              </a:rPr>
              <a:t> </a:t>
            </a:r>
          </a:p>
        </p:txBody>
      </p:sp>
      <p:pic>
        <p:nvPicPr>
          <p:cNvPr id="9" name="Picture 2" descr="kuvapankkikuvitukset aiheesta suorat ja monimutkaiset polut a:sta b:hen. litteä muotoilu, vektorikuva - decision making in complex situ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2" y="2165548"/>
            <a:ext cx="33306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4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06920" y="5140214"/>
            <a:ext cx="7953139" cy="365349"/>
          </a:xfrm>
          <a:prstGeom prst="rect">
            <a:avLst/>
          </a:prstGeom>
          <a:solidFill>
            <a:srgbClr val="F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err="1">
                <a:solidFill>
                  <a:schemeClr val="tx1"/>
                </a:solidFill>
              </a:rPr>
              <a:t>Uhl-Bien</a:t>
            </a:r>
            <a:r>
              <a:rPr lang="fi-FI" sz="1400" dirty="0">
                <a:solidFill>
                  <a:schemeClr val="tx1"/>
                </a:solidFill>
              </a:rPr>
              <a:t> &amp; </a:t>
            </a:r>
            <a:r>
              <a:rPr lang="fi-FI" sz="1400" dirty="0" err="1">
                <a:solidFill>
                  <a:schemeClr val="tx1"/>
                </a:solidFill>
              </a:rPr>
              <a:t>Arena</a:t>
            </a:r>
            <a:r>
              <a:rPr lang="fi-FI" sz="1400" dirty="0">
                <a:solidFill>
                  <a:schemeClr val="tx1"/>
                </a:solidFill>
              </a:rPr>
              <a:t> 2017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719"/>
            <a:ext cx="7945143" cy="51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120" y="4685656"/>
            <a:ext cx="7785968" cy="797569"/>
          </a:xfrm>
          <a:prstGeom prst="rect">
            <a:avLst/>
          </a:prstGeom>
          <a:solidFill>
            <a:srgbClr val="F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Esim.</a:t>
            </a:r>
          </a:p>
          <a:p>
            <a:r>
              <a:rPr lang="fi-FI" sz="1200" dirty="0">
                <a:solidFill>
                  <a:schemeClr val="tx1"/>
                </a:solidFill>
              </a:rPr>
              <a:t>Raisio, Puustinen &amp; Vartiainen (2018).  </a:t>
            </a:r>
            <a:r>
              <a:rPr lang="en-US" sz="1200" dirty="0">
                <a:solidFill>
                  <a:schemeClr val="tx1"/>
                </a:solidFill>
              </a:rPr>
              <a:t>The Concept of Wicked Problems: Improving the Understanding of Managing Problem Wickedness in Health and Social Care.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037" y="221333"/>
            <a:ext cx="7145179" cy="432048"/>
          </a:xfrm>
        </p:spPr>
        <p:txBody>
          <a:bodyPr>
            <a:noAutofit/>
          </a:bodyPr>
          <a:lstStyle/>
          <a:p>
            <a:r>
              <a:rPr lang="en-US" sz="2400" b="1" dirty="0" err="1">
                <a:cs typeface="Times New Roman" panose="02020603050405020304" pitchFamily="18" charset="0"/>
              </a:rPr>
              <a:t>Päätökset</a:t>
            </a:r>
            <a:r>
              <a:rPr lang="en-US" sz="2400" b="1" dirty="0"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cs typeface="Times New Roman" panose="02020603050405020304" pitchFamily="18" charset="0"/>
              </a:rPr>
              <a:t>arvot</a:t>
            </a:r>
            <a:r>
              <a:rPr lang="en-US" sz="2400" b="1" dirty="0">
                <a:cs typeface="Times New Roman" panose="02020603050405020304" pitchFamily="18" charset="0"/>
              </a:rPr>
              <a:t> ja </a:t>
            </a:r>
            <a:r>
              <a:rPr lang="en-US" sz="2400" b="1" dirty="0" err="1">
                <a:cs typeface="Times New Roman" panose="02020603050405020304" pitchFamily="18" charset="0"/>
              </a:rPr>
              <a:t>ymmärrys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20" y="725217"/>
            <a:ext cx="4896544" cy="388860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i-FI" sz="1600" dirty="0"/>
              <a:t>Maailmamme ei ole konemainen eikä johtaja ole </a:t>
            </a:r>
            <a:r>
              <a:rPr lang="fi-FI" sz="1600" b="1" dirty="0"/>
              <a:t>strategia- tai päätöskone</a:t>
            </a:r>
            <a:r>
              <a:rPr lang="fi-FI" sz="1600" dirty="0"/>
              <a:t>, vaan ihminen omine epävarmuuksineen ja vajavaisuuksineen.  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Nyky-yhteiskunta korostaa </a:t>
            </a:r>
            <a:r>
              <a:rPr lang="fi-FI" sz="1600" b="1" dirty="0"/>
              <a:t>ylivertaisuutta arvona</a:t>
            </a:r>
            <a:r>
              <a:rPr lang="fi-FI" sz="1600" dirty="0"/>
              <a:t>. Kompleksisuustieteissä tämä </a:t>
            </a:r>
            <a:r>
              <a:rPr lang="fi-FI" sz="1600" b="1" dirty="0"/>
              <a:t>ei päde</a:t>
            </a:r>
            <a:r>
              <a:rPr lang="fi-FI" sz="1600" dirty="0"/>
              <a:t>. Arvona on, että asiat tehdään riittävän hyvin, pohditusti, luotettavasti ja organisaation arvojen mukaisesti.</a:t>
            </a:r>
          </a:p>
          <a:p>
            <a:pPr marL="0" indent="0">
              <a:buNone/>
            </a:pPr>
            <a:r>
              <a:rPr lang="fi-FI" sz="1600" dirty="0"/>
              <a:t> </a:t>
            </a:r>
          </a:p>
          <a:p>
            <a:r>
              <a:rPr lang="fi-FI" sz="1600" dirty="0"/>
              <a:t>Riittävän hyvä, pohdittu ja luotettava johtamisote on </a:t>
            </a:r>
            <a:r>
              <a:rPr lang="fi-FI" sz="1600" b="1" dirty="0"/>
              <a:t>jokaisen johtajan hallittavissa</a:t>
            </a:r>
            <a:r>
              <a:rPr lang="fi-FI" sz="1600" dirty="0"/>
              <a:t> ilman, että lähestytään organisaation ”stressipandemiaa”. 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098" name="Picture 2" descr="Luento, Tapaaminen, Strate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28" y="1661492"/>
            <a:ext cx="3241327" cy="30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0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199" y="5117875"/>
            <a:ext cx="7953139" cy="365349"/>
          </a:xfrm>
          <a:prstGeom prst="rect">
            <a:avLst/>
          </a:prstGeom>
          <a:solidFill>
            <a:srgbClr val="F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199" y="0"/>
            <a:ext cx="7949181" cy="360041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cs typeface="Times New Roman" panose="02020603050405020304" pitchFamily="18" charset="0"/>
              </a:rPr>
              <a:t>Hallittu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epävarmuus</a:t>
            </a:r>
            <a:r>
              <a:rPr lang="en-US" sz="2400" b="1" dirty="0">
                <a:cs typeface="Times New Roman" panose="02020603050405020304" pitchFamily="18" charset="0"/>
              </a:rPr>
              <a:t> ja </a:t>
            </a:r>
            <a:r>
              <a:rPr lang="en-US" sz="2400" b="1" dirty="0" err="1">
                <a:cs typeface="Times New Roman" panose="02020603050405020304" pitchFamily="18" charset="0"/>
              </a:rPr>
              <a:t>epätasapaino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inspiroivat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3" y="491711"/>
            <a:ext cx="5115819" cy="46261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i-FI" sz="1600" b="1" dirty="0"/>
              <a:t>Epävarmuus ja yllättävät </a:t>
            </a:r>
            <a:r>
              <a:rPr lang="fi-FI" sz="1600" dirty="0"/>
              <a:t>tilanteet ovat monesti ilmiöiden ja asioiden kompleksisuudesta johtuvia. Ne eivät (usein) synny huonosta johtamisesta tai muista yksittäisistä syistä.</a:t>
            </a:r>
          </a:p>
          <a:p>
            <a:endParaRPr lang="fi-FI" sz="1600" dirty="0"/>
          </a:p>
          <a:p>
            <a:r>
              <a:rPr lang="fi-FI" sz="1600" dirty="0"/>
              <a:t>Kompleksisuusjohtajuus korostaa muutosta ja pitää jatkuvaa vakaata </a:t>
            </a:r>
            <a:r>
              <a:rPr lang="fi-FI" sz="1600" b="1" dirty="0"/>
              <a:t>tasapainotilaa kangistavana: </a:t>
            </a:r>
            <a:r>
              <a:rPr lang="fi-FI" sz="1600" dirty="0"/>
              <a:t> </a:t>
            </a:r>
          </a:p>
          <a:p>
            <a:pPr lvl="1"/>
            <a:r>
              <a:rPr lang="en-US" sz="1600" dirty="0" err="1"/>
              <a:t>Manchesterin</a:t>
            </a:r>
            <a:r>
              <a:rPr lang="en-US" sz="1600" dirty="0"/>
              <a:t> </a:t>
            </a:r>
            <a:r>
              <a:rPr lang="en-US" sz="1600" dirty="0" err="1"/>
              <a:t>piispa</a:t>
            </a:r>
            <a:r>
              <a:rPr lang="en-US" sz="1600" dirty="0"/>
              <a:t> Walker: “My role as senior bishop in the Diocese of Manchester is not to run the system smoothly but </a:t>
            </a:r>
            <a:r>
              <a:rPr lang="en-US" sz="1600" b="1" dirty="0"/>
              <a:t>to disturb it and then help it to find a new and different equilibrium, </a:t>
            </a:r>
            <a:r>
              <a:rPr lang="en-US" sz="1600" dirty="0"/>
              <a:t>before repeating the exercise”. (Raisio &amp; Lundström 2015)</a:t>
            </a:r>
            <a:endParaRPr lang="fi-FI" sz="1600" dirty="0"/>
          </a:p>
          <a:p>
            <a:pPr lvl="1"/>
            <a:endParaRPr lang="fi-FI" sz="1600" dirty="0"/>
          </a:p>
          <a:p>
            <a:r>
              <a:rPr lang="fi-FI" sz="1600" dirty="0"/>
              <a:t>Muistuttaa, että johtaminen on </a:t>
            </a:r>
            <a:r>
              <a:rPr lang="fi-FI" sz="1600" b="1" dirty="0"/>
              <a:t>systeeminen ilmiö</a:t>
            </a:r>
            <a:r>
              <a:rPr lang="fi-FI" sz="1600" dirty="0"/>
              <a:t>, ei yksilösuoritus.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               Esim. Raisio, Puustinen &amp; Vartiainen 2020</a:t>
            </a:r>
          </a:p>
          <a:p>
            <a:pPr marL="0" indent="0">
              <a:buNone/>
            </a:pPr>
            <a:endParaRPr lang="fi-FI" sz="1600" dirty="0"/>
          </a:p>
          <a:p>
            <a:pPr marL="0" indent="0" algn="ctr">
              <a:buNone/>
            </a:pPr>
            <a:endParaRPr lang="fi-FI" sz="1600" i="1" dirty="0"/>
          </a:p>
          <a:p>
            <a:pPr marL="0" indent="0" algn="ctr">
              <a:buNone/>
            </a:pPr>
            <a:endParaRPr lang="fi-FI" sz="1600" dirty="0"/>
          </a:p>
        </p:txBody>
      </p:sp>
      <p:pic>
        <p:nvPicPr>
          <p:cNvPr id="3074" name="Picture 2" descr="Leijona, Eläin, Hämmentynyt, Hämmensi, Hätäillä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16" y="498074"/>
            <a:ext cx="1652579" cy="20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thinking, Ajatella, Läpivientejä, Kysymysmerk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13" y="3245668"/>
            <a:ext cx="2157785" cy="153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4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400" b="1" dirty="0"/>
              <a:t>Mahdollistamista, itseohjautuvuutta ja tietämättömyyden hyväksymistä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88" y="1445468"/>
            <a:ext cx="7488832" cy="247225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fi-FI" dirty="0"/>
              <a:t>Organisaatiot saattavat kaivata sankarijohtajia – mutta kompleksisuuden hyväksyvä johtaja </a:t>
            </a:r>
            <a:r>
              <a:rPr lang="fi-FI" b="1" dirty="0"/>
              <a:t>kavahtaa</a:t>
            </a:r>
            <a:r>
              <a:rPr lang="fi-FI" dirty="0"/>
              <a:t> sitä.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Kompleksisuusjohtaja </a:t>
            </a:r>
            <a:r>
              <a:rPr lang="fi-FI" b="1" dirty="0"/>
              <a:t>kysyy</a:t>
            </a:r>
            <a:r>
              <a:rPr lang="fi-FI" dirty="0"/>
              <a:t> enemmän kuin vastaa ja toimii usein mahdollistavana johtajana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Mahdollistava johtaja soveltaa usein itseohjautuvaa toimintaa ja ymmärtää oman tietämyksensä rajallisuuden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263888" y="4109764"/>
            <a:ext cx="745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Esim.</a:t>
            </a:r>
          </a:p>
          <a:p>
            <a:r>
              <a:rPr lang="fi-FI" dirty="0"/>
              <a:t>Vartiainen, P. (2017). Lähijohtajat kompleksisuuden ytimessä. Teoksessa Lähijohtamisen perusteet terveydenhuollossa (Toim.) Laaksonen, H. &amp; Ollila, S. Edita, s. 33-42.</a:t>
            </a:r>
          </a:p>
        </p:txBody>
      </p:sp>
    </p:spTree>
    <p:extLst>
      <p:ext uri="{BB962C8B-B14F-4D97-AF65-F5344CB8AC3E}">
        <p14:creationId xmlns:p14="http://schemas.microsoft.com/office/powerpoint/2010/main" val="236425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199" y="5117875"/>
            <a:ext cx="7953139" cy="365349"/>
          </a:xfrm>
          <a:prstGeom prst="rect">
            <a:avLst/>
          </a:prstGeom>
          <a:solidFill>
            <a:srgbClr val="F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955" y="1"/>
            <a:ext cx="7145179" cy="653380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Kiitos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3" y="725388"/>
            <a:ext cx="7939087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i="1" dirty="0"/>
              <a:t>	</a:t>
            </a:r>
          </a:p>
          <a:p>
            <a:endParaRPr lang="fi-FI" i="1" dirty="0"/>
          </a:p>
          <a:p>
            <a:pPr marL="0" indent="0" algn="ctr">
              <a:buNone/>
            </a:pPr>
            <a:endParaRPr lang="fi-FI" i="1" dirty="0"/>
          </a:p>
        </p:txBody>
      </p:sp>
      <p:sp>
        <p:nvSpPr>
          <p:cNvPr id="2" name="AutoShape 2" descr="Vir Amar Dasmahpatra – and his eclectic refle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4" descr="Vir Amar Dasmahpatra – and his eclectic reflec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6" descr="Vir Amar Dasmahpatra – and his eclectic reflections"/>
          <p:cNvSpPr>
            <a:spLocks noChangeAspect="1" noChangeArrowheads="1"/>
          </p:cNvSpPr>
          <p:nvPr/>
        </p:nvSpPr>
        <p:spPr bwMode="auto">
          <a:xfrm>
            <a:off x="801192" y="1805508"/>
            <a:ext cx="5453386" cy="40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4" y="1248841"/>
            <a:ext cx="6929360" cy="33649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0392" y="5021560"/>
            <a:ext cx="4668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>
                <a:hlinkClick r:id="rId4" tooltip="Vir Amar Dasmahpatra – and his eclectic reflections"/>
              </a:rPr>
              <a:t>Vir</a:t>
            </a:r>
            <a:r>
              <a:rPr lang="fi-FI" sz="1200" dirty="0">
                <a:hlinkClick r:id="rId4" tooltip="Vir Amar Dasmahpatra – and his eclectic reflections"/>
              </a:rPr>
              <a:t> </a:t>
            </a:r>
            <a:r>
              <a:rPr lang="fi-FI" sz="1200" dirty="0" err="1">
                <a:hlinkClick r:id="rId4" tooltip="Vir Amar Dasmahpatra – and his eclectic reflections"/>
              </a:rPr>
              <a:t>Amar</a:t>
            </a:r>
            <a:r>
              <a:rPr lang="fi-FI" sz="1200" dirty="0">
                <a:hlinkClick r:id="rId4" tooltip="Vir Amar Dasmahpatra – and his eclectic reflections"/>
              </a:rPr>
              <a:t> </a:t>
            </a:r>
            <a:r>
              <a:rPr lang="fi-FI" sz="1200" dirty="0" err="1">
                <a:hlinkClick r:id="rId4" tooltip="Vir Amar Dasmahpatra – and his eclectic reflections"/>
              </a:rPr>
              <a:t>Dasmahpatra</a:t>
            </a:r>
            <a:r>
              <a:rPr lang="fi-FI" sz="1200" dirty="0">
                <a:hlinkClick r:id="rId4" tooltip="Vir Amar Dasmahpatra – and his eclectic reflections"/>
              </a:rPr>
              <a:t> – and </a:t>
            </a:r>
            <a:r>
              <a:rPr lang="fi-FI" sz="1200" dirty="0" err="1">
                <a:hlinkClick r:id="rId4" tooltip="Vir Amar Dasmahpatra – and his eclectic reflections"/>
              </a:rPr>
              <a:t>his</a:t>
            </a:r>
            <a:r>
              <a:rPr lang="fi-FI" sz="1200" dirty="0">
                <a:hlinkClick r:id="rId4" tooltip="Vir Amar Dasmahpatra – and his eclectic reflections"/>
              </a:rPr>
              <a:t> </a:t>
            </a:r>
            <a:r>
              <a:rPr lang="fi-FI" sz="1200" dirty="0" err="1">
                <a:hlinkClick r:id="rId4" tooltip="Vir Amar Dasmahpatra – and his eclectic reflections"/>
              </a:rPr>
              <a:t>eclectic</a:t>
            </a:r>
            <a:r>
              <a:rPr lang="fi-FI" sz="1200" dirty="0">
                <a:hlinkClick r:id="rId4" tooltip="Vir Amar Dasmahpatra – and his eclectic reflections"/>
              </a:rPr>
              <a:t> ...viramardasmahpatra.wordpress.com</a:t>
            </a:r>
          </a:p>
        </p:txBody>
      </p:sp>
    </p:spTree>
    <p:extLst>
      <p:ext uri="{BB962C8B-B14F-4D97-AF65-F5344CB8AC3E}">
        <p14:creationId xmlns:p14="http://schemas.microsoft.com/office/powerpoint/2010/main" val="333148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000" dirty="0"/>
            </a:br>
            <a:r>
              <a:rPr lang="en-US" sz="2800" b="1" dirty="0" err="1">
                <a:solidFill>
                  <a:srgbClr val="FAA519"/>
                </a:solidFill>
              </a:rPr>
              <a:t>Sysäys</a:t>
            </a:r>
            <a:r>
              <a:rPr lang="en-US" sz="2800" b="1" dirty="0">
                <a:solidFill>
                  <a:srgbClr val="FAA519"/>
                </a:solidFill>
              </a:rPr>
              <a:t> </a:t>
            </a:r>
            <a:r>
              <a:rPr lang="en-US" sz="2800" b="1" dirty="0" err="1">
                <a:solidFill>
                  <a:srgbClr val="FAA519"/>
                </a:solidFill>
              </a:rPr>
              <a:t>omaan</a:t>
            </a:r>
            <a:r>
              <a:rPr lang="en-US" sz="2800" b="1" dirty="0">
                <a:solidFill>
                  <a:srgbClr val="FAA519"/>
                </a:solidFill>
              </a:rPr>
              <a:t> </a:t>
            </a:r>
            <a:r>
              <a:rPr lang="en-US" sz="2800" b="1" dirty="0" err="1">
                <a:solidFill>
                  <a:srgbClr val="FAA519"/>
                </a:solidFill>
              </a:rPr>
              <a:t>ajatteluuni</a:t>
            </a:r>
            <a:endParaRPr lang="fi-FI" sz="2800" b="1" dirty="0">
              <a:solidFill>
                <a:srgbClr val="FAA51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sz="2400" dirty="0"/>
              <a:t>We use the term “wicked” in a meaning akin to that of </a:t>
            </a:r>
          </a:p>
          <a:p>
            <a:pPr marL="0" indent="0">
              <a:buNone/>
            </a:pPr>
            <a:r>
              <a:rPr lang="en-US" sz="2400" dirty="0"/>
              <a:t>“malignant” (in contrast to “benign”) or “vicious” (like a circle) or “tricky” (like a leprechaun) or “aggressive” (like a lion, in contrast to the docility of a lamb).” </a:t>
            </a:r>
          </a:p>
          <a:p>
            <a:pPr marL="0" indent="0">
              <a:buNone/>
            </a:pPr>
            <a:r>
              <a:rPr lang="en-US" dirty="0"/>
              <a:t>				(</a:t>
            </a:r>
            <a:r>
              <a:rPr lang="en-US" dirty="0" err="1"/>
              <a:t>Rittel</a:t>
            </a:r>
            <a:r>
              <a:rPr lang="en-US" dirty="0"/>
              <a:t> &amp; Webber 1973)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dirty="0" err="1"/>
              <a:t>Ensimmäinen</a:t>
            </a:r>
            <a:r>
              <a:rPr lang="en-US" sz="1600" dirty="0"/>
              <a:t> ja </a:t>
            </a:r>
            <a:r>
              <a:rPr lang="en-US" sz="1600" dirty="0" err="1"/>
              <a:t>alustava</a:t>
            </a:r>
            <a:r>
              <a:rPr lang="en-US" sz="1600" dirty="0"/>
              <a:t> </a:t>
            </a:r>
            <a:r>
              <a:rPr lang="en-US" sz="1600" dirty="0" err="1"/>
              <a:t>analyysini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600" dirty="0"/>
              <a:t>	Vartiainen, P. (2004) Wicked Health Care Issues: An Analysis of Finnish 	and Swedish Health Care Reforms. </a:t>
            </a:r>
            <a:r>
              <a:rPr lang="en-US" sz="1600" i="1" dirty="0"/>
              <a:t>Advances in Health Care 	Management</a:t>
            </a:r>
            <a:r>
              <a:rPr lang="en-US" sz="1600" dirty="0"/>
              <a:t>: International Health Care Management 5: 163 – 186.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45809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63" y="1229444"/>
            <a:ext cx="7145179" cy="3618675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dirty="0"/>
              <a:t>Monet </a:t>
            </a:r>
            <a:r>
              <a:rPr lang="en-US" sz="2800" dirty="0" err="1"/>
              <a:t>johtajien</a:t>
            </a:r>
            <a:r>
              <a:rPr lang="en-US" sz="2800" dirty="0"/>
              <a:t> </a:t>
            </a:r>
            <a:r>
              <a:rPr lang="en-US" sz="2800" dirty="0" err="1"/>
              <a:t>kohtaamat</a:t>
            </a:r>
            <a:r>
              <a:rPr lang="en-US" sz="2800" dirty="0"/>
              <a:t> </a:t>
            </a:r>
            <a:r>
              <a:rPr lang="en-US" sz="2800" dirty="0" err="1"/>
              <a:t>ogelmat</a:t>
            </a:r>
            <a:r>
              <a:rPr lang="en-US" sz="2800" dirty="0"/>
              <a:t> </a:t>
            </a:r>
            <a:r>
              <a:rPr lang="en-US" sz="2800" dirty="0" err="1"/>
              <a:t>ovat</a:t>
            </a:r>
            <a:r>
              <a:rPr lang="en-US" sz="2800" dirty="0"/>
              <a:t> </a:t>
            </a:r>
            <a:r>
              <a:rPr lang="en-US" sz="2800" dirty="0" err="1"/>
              <a:t>luonteeltaan</a:t>
            </a:r>
            <a:r>
              <a:rPr lang="en-US" sz="2800" dirty="0"/>
              <a:t> </a:t>
            </a:r>
            <a:r>
              <a:rPr lang="en-US" sz="2800" dirty="0" err="1"/>
              <a:t>pirullisia</a:t>
            </a:r>
            <a:r>
              <a:rPr lang="en-US" sz="2800" dirty="0"/>
              <a:t>, ne </a:t>
            </a:r>
            <a:r>
              <a:rPr lang="en-US" sz="2800" dirty="0" err="1"/>
              <a:t>olisi</a:t>
            </a:r>
            <a:r>
              <a:rPr lang="en-US" sz="2800" dirty="0"/>
              <a:t> </a:t>
            </a:r>
            <a:r>
              <a:rPr lang="en-US" sz="2800" dirty="0" err="1"/>
              <a:t>hyvä</a:t>
            </a:r>
            <a:r>
              <a:rPr lang="en-US" sz="2800" dirty="0"/>
              <a:t> </a:t>
            </a:r>
            <a:r>
              <a:rPr lang="en-US" sz="2800" dirty="0" err="1"/>
              <a:t>tunnistaa</a:t>
            </a:r>
            <a:r>
              <a:rPr lang="en-US" sz="2800" dirty="0"/>
              <a:t>.</a:t>
            </a:r>
          </a:p>
          <a:p>
            <a:endParaRPr lang="fi-FI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Oletus</a:t>
            </a:r>
            <a:br>
              <a:rPr lang="en-US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44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199" y="5135893"/>
            <a:ext cx="7953139" cy="365349"/>
          </a:xfrm>
          <a:prstGeom prst="rect">
            <a:avLst/>
          </a:prstGeom>
          <a:solidFill>
            <a:srgbClr val="F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Lähde</a:t>
            </a:r>
            <a:r>
              <a:rPr lang="en-US" sz="1100" dirty="0">
                <a:solidFill>
                  <a:schemeClr val="tx1"/>
                </a:solidFill>
              </a:rPr>
              <a:t>: Vartiainen 2017; Vartiainen 2020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FAA519"/>
                </a:solidFill>
              </a:rPr>
              <a:t>Kesyt ongelmat</a:t>
            </a:r>
            <a:endParaRPr lang="en-US" sz="2800" b="1" dirty="0">
              <a:solidFill>
                <a:srgbClr val="FAA51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192" y="1229444"/>
            <a:ext cx="3644597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/>
              <a:t>Ongelmat ovat stabiileja, ne voidaan ratkaista yhteisymmärryksessä, usein selkeillä malleilla.  </a:t>
            </a:r>
          </a:p>
          <a:p>
            <a:r>
              <a:rPr lang="fi-FI" sz="2000" dirty="0"/>
              <a:t>Ratkaisemista varten on käytössä näyttöä sekä tutkittuna että kokemusperäisenä tietona. </a:t>
            </a:r>
          </a:p>
          <a:p>
            <a:endParaRPr lang="fi-FI" sz="2000" i="1" dirty="0"/>
          </a:p>
          <a:p>
            <a:r>
              <a:rPr lang="fi-FI" sz="2000" i="1" dirty="0">
                <a:solidFill>
                  <a:srgbClr val="0070C0"/>
                </a:solidFill>
              </a:rPr>
              <a:t>Vrt. patikointi kuivalla maalla</a:t>
            </a:r>
          </a:p>
        </p:txBody>
      </p:sp>
      <p:pic>
        <p:nvPicPr>
          <p:cNvPr id="3074" name="Picture 2" descr="Kuvahaun tulos haulle kuvahaku lam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32" y="1877516"/>
            <a:ext cx="29284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3412" y="516621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</a:t>
            </a:r>
            <a:r>
              <a:rPr lang="fi-FI" sz="1100" dirty="0" err="1"/>
              <a:t>Vastavalo.fi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54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199" y="5135893"/>
            <a:ext cx="7953139" cy="365349"/>
          </a:xfrm>
          <a:prstGeom prst="rect">
            <a:avLst/>
          </a:prstGeom>
          <a:solidFill>
            <a:srgbClr val="F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Lähde</a:t>
            </a:r>
            <a:r>
              <a:rPr lang="en-US" sz="1100" dirty="0">
                <a:solidFill>
                  <a:schemeClr val="tx1"/>
                </a:solidFill>
              </a:rPr>
              <a:t>: Vartiainen &amp; Raisio (</a:t>
            </a:r>
            <a:r>
              <a:rPr lang="en-US" sz="1100" dirty="0" err="1">
                <a:solidFill>
                  <a:schemeClr val="tx1"/>
                </a:solidFill>
              </a:rPr>
              <a:t>toim</a:t>
            </a:r>
            <a:r>
              <a:rPr lang="en-US" sz="1100" dirty="0">
                <a:solidFill>
                  <a:schemeClr val="tx1"/>
                </a:solidFill>
              </a:rPr>
              <a:t>.) 2021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b="1" dirty="0">
                <a:solidFill>
                  <a:srgbClr val="FAA519"/>
                </a:solidFill>
              </a:rPr>
              <a:t>Kesyn ongelman kesyttäminen, voi johtaa pirullisen ongelman muodostumiseen</a:t>
            </a:r>
            <a:endParaRPr lang="en-US" sz="2800" b="1" dirty="0">
              <a:solidFill>
                <a:srgbClr val="FAA51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176" y="1549624"/>
            <a:ext cx="3096344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b="1" dirty="0"/>
              <a:t>Kesyttäminen</a:t>
            </a:r>
          </a:p>
          <a:p>
            <a:r>
              <a:rPr lang="fi-FI" sz="2000" dirty="0"/>
              <a:t>”</a:t>
            </a:r>
            <a:r>
              <a:rPr lang="fi-FI" sz="2000" i="1" dirty="0"/>
              <a:t>…it </a:t>
            </a:r>
            <a:r>
              <a:rPr lang="fi-FI" sz="2000" i="1" dirty="0" err="1"/>
              <a:t>tames</a:t>
            </a:r>
            <a:r>
              <a:rPr lang="fi-FI" sz="2000" i="1" dirty="0"/>
              <a:t> the </a:t>
            </a:r>
            <a:r>
              <a:rPr lang="fi-FI" sz="2000" i="1" dirty="0" err="1"/>
              <a:t>growl</a:t>
            </a:r>
            <a:r>
              <a:rPr lang="fi-FI" sz="2000" i="1" dirty="0"/>
              <a:t> of </a:t>
            </a:r>
            <a:r>
              <a:rPr lang="fi-FI" sz="2000" i="1" dirty="0" err="1"/>
              <a:t>the</a:t>
            </a:r>
            <a:r>
              <a:rPr lang="fi-FI" sz="2000" i="1" dirty="0"/>
              <a:t> </a:t>
            </a:r>
            <a:r>
              <a:rPr lang="fi-FI" sz="2000" i="1" dirty="0" err="1"/>
              <a:t>problem</a:t>
            </a:r>
            <a:r>
              <a:rPr lang="fi-FI" sz="2000" i="1" dirty="0"/>
              <a:t> </a:t>
            </a:r>
            <a:r>
              <a:rPr lang="fi-FI" sz="2000" i="1" dirty="0" err="1"/>
              <a:t>wickedness</a:t>
            </a:r>
            <a:r>
              <a:rPr lang="fi-FI" sz="2000" i="1" dirty="0"/>
              <a:t>: </a:t>
            </a:r>
            <a:r>
              <a:rPr lang="fi-FI" sz="2000" i="1" dirty="0" err="1"/>
              <a:t>so</a:t>
            </a:r>
            <a:r>
              <a:rPr lang="fi-FI" sz="2000" i="1" dirty="0"/>
              <a:t> </a:t>
            </a:r>
            <a:r>
              <a:rPr lang="fi-FI" sz="2000" i="1" dirty="0" err="1"/>
              <a:t>that</a:t>
            </a:r>
            <a:r>
              <a:rPr lang="fi-FI" sz="2000" i="1" dirty="0"/>
              <a:t> it </a:t>
            </a:r>
            <a:r>
              <a:rPr lang="fi-FI" sz="2000" b="1" i="1" dirty="0"/>
              <a:t>no </a:t>
            </a:r>
            <a:r>
              <a:rPr lang="fi-FI" sz="2000" b="1" i="1" dirty="0" err="1"/>
              <a:t>longer</a:t>
            </a:r>
            <a:r>
              <a:rPr lang="fi-FI" sz="2000" b="1" i="1" dirty="0"/>
              <a:t> </a:t>
            </a:r>
            <a:r>
              <a:rPr lang="fi-FI" sz="2000" b="1" i="1" dirty="0" err="1"/>
              <a:t>shows</a:t>
            </a:r>
            <a:r>
              <a:rPr lang="fi-FI" sz="2000" b="1" i="1" dirty="0"/>
              <a:t> </a:t>
            </a:r>
            <a:r>
              <a:rPr lang="fi-FI" sz="2000" b="1" i="1" dirty="0" err="1"/>
              <a:t>its</a:t>
            </a:r>
            <a:r>
              <a:rPr lang="fi-FI" sz="2000" b="1" i="1" dirty="0"/>
              <a:t> </a:t>
            </a:r>
            <a:r>
              <a:rPr lang="fi-FI" sz="2000" b="1" i="1" dirty="0" err="1"/>
              <a:t>teeth</a:t>
            </a:r>
            <a:r>
              <a:rPr lang="fi-FI" sz="2000" b="1" i="1" dirty="0"/>
              <a:t> </a:t>
            </a:r>
            <a:r>
              <a:rPr lang="fi-FI" sz="2000" b="1" i="1" dirty="0" err="1"/>
              <a:t>before</a:t>
            </a:r>
            <a:r>
              <a:rPr lang="fi-FI" sz="2000" b="1" i="1" dirty="0"/>
              <a:t> it </a:t>
            </a:r>
            <a:r>
              <a:rPr lang="fi-FI" sz="2000" b="1" i="1" dirty="0" err="1"/>
              <a:t>bites</a:t>
            </a:r>
            <a:r>
              <a:rPr lang="fi-FI" sz="2000" dirty="0"/>
              <a:t>” </a:t>
            </a:r>
          </a:p>
          <a:p>
            <a:endParaRPr lang="fi-FI" sz="2000" dirty="0"/>
          </a:p>
          <a:p>
            <a:r>
              <a:rPr lang="fi-FI" sz="1800" dirty="0"/>
              <a:t>(</a:t>
            </a:r>
            <a:r>
              <a:rPr lang="fi-FI" sz="1800" dirty="0" err="1"/>
              <a:t>mukaellen</a:t>
            </a:r>
            <a:r>
              <a:rPr lang="fi-FI" sz="1800" dirty="0"/>
              <a:t> </a:t>
            </a:r>
            <a:r>
              <a:rPr lang="fi-FI" sz="1800" dirty="0" err="1"/>
              <a:t>Churchman</a:t>
            </a:r>
            <a:r>
              <a:rPr lang="fi-FI" sz="1800" dirty="0"/>
              <a:t> 1967)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10" name="Picture 2" descr="Hukka^-^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4" y="1965602"/>
            <a:ext cx="2500526" cy="25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4912" y="5375614"/>
            <a:ext cx="7953139" cy="365349"/>
          </a:xfrm>
          <a:prstGeom prst="rect">
            <a:avLst/>
          </a:prstGeom>
          <a:solidFill>
            <a:srgbClr val="F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FAA519"/>
                </a:solidFill>
              </a:rPr>
              <a:t>Sotkuiset ongelmat</a:t>
            </a:r>
            <a:endParaRPr lang="en-US" sz="2800" b="1" dirty="0">
              <a:solidFill>
                <a:srgbClr val="FAA51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993189" y="5178277"/>
            <a:ext cx="1852454" cy="291931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Kuva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vastaval</a:t>
            </a:r>
            <a:fld id="{E6BDE3F6-2DE8-49E8-899E-07578C74E947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529" y="941412"/>
            <a:ext cx="5544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/>
              <a:t>Vaativia asioita ja ilmiöitä, joiden johtamiseen ja joiden ratkaisemiseen tarvitaan osaamista, ymmärrystä, testattuja menetelmiä ja kokemusta. </a:t>
            </a:r>
          </a:p>
          <a:p>
            <a:endParaRPr lang="fi-FI" sz="2000" dirty="0"/>
          </a:p>
          <a:p>
            <a:r>
              <a:rPr lang="fi-FI" sz="2000" dirty="0"/>
              <a:t>Aina ei ole täysin selvää, mistä ongelma on aiheutunut, mutta informaatiota ja yhteistyötä hyväksi käyttäen se voidaan ratkaista.</a:t>
            </a:r>
          </a:p>
          <a:p>
            <a:r>
              <a:rPr lang="fi-FI" sz="2000" dirty="0"/>
              <a:t>´</a:t>
            </a:r>
          </a:p>
          <a:p>
            <a:r>
              <a:rPr lang="fi-FI" sz="2000" i="1" dirty="0">
                <a:solidFill>
                  <a:srgbClr val="0070C0"/>
                </a:solidFill>
              </a:rPr>
              <a:t>Vrt. patikointi korvessa</a:t>
            </a:r>
          </a:p>
        </p:txBody>
      </p:sp>
      <p:sp>
        <p:nvSpPr>
          <p:cNvPr id="3" name="AutoShape 2" descr="Kuva: Lahopuustoinen korpi - korpi metsä laho puusto koivu pökkelö  rahkasammal ojittamaton - Kuvapankki - Kuvatoimisto Vastavalo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AutoShape 4" descr="Kuva: Lahopuustoinen korpi - korpi metsä laho puusto koivu pökkelö  rahkasammal ojittamaton - Kuvapankki - Kuvatoimisto Vastavalo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6" descr="Kuva: Lahopuustoinen korpi - korpi metsä laho puusto koivu pökkelö  rahkasammal ojittamaton - Kuvapankki - Kuvatoimisto Vastavalo.net"/>
          <p:cNvSpPr>
            <a:spLocks noChangeAspect="1" noChangeArrowheads="1"/>
          </p:cNvSpPr>
          <p:nvPr/>
        </p:nvSpPr>
        <p:spPr bwMode="auto">
          <a:xfrm>
            <a:off x="4778400" y="3344106"/>
            <a:ext cx="127927" cy="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AutoShape 8" descr="Kuva: Lahopuustoinen korpi - korpi metsä laho puusto koivu pökkelö  rahkasammal ojittamaton - Kuvapankki - Kuvatoimisto Vastavalo.net"/>
          <p:cNvSpPr>
            <a:spLocks noChangeAspect="1" noChangeArrowheads="1"/>
          </p:cNvSpPr>
          <p:nvPr/>
        </p:nvSpPr>
        <p:spPr bwMode="auto">
          <a:xfrm>
            <a:off x="4930800" y="3496506"/>
            <a:ext cx="127927" cy="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4" name="Picture 10" descr="Kuva: Lahopuustoinen korpi - korpi metsä laho puusto koivu pökkelö  rahkasammal ojittamaton - Kuvapankki - Kuvatoimisto Vastavalo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89" y="3217018"/>
            <a:ext cx="2581522" cy="18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9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966" y="104774"/>
            <a:ext cx="7347164" cy="936104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fi-FI" sz="2400" dirty="0">
                <a:solidFill>
                  <a:srgbClr val="FAA519"/>
                </a:solidFill>
                <a:cs typeface="Times New Roman" panose="02020603050405020304" pitchFamily="18" charset="0"/>
              </a:rPr>
              <a:t>Pirullisista ongelmista pyritään </a:t>
            </a:r>
            <a:r>
              <a:rPr lang="fi-FI" sz="2400" b="1" dirty="0">
                <a:solidFill>
                  <a:srgbClr val="FAA519"/>
                </a:solidFill>
                <a:cs typeface="Times New Roman" panose="02020603050405020304" pitchFamily="18" charset="0"/>
              </a:rPr>
              <a:t>selviytymään</a:t>
            </a:r>
            <a:endParaRPr lang="en-US" sz="2400" b="1" dirty="0">
              <a:solidFill>
                <a:srgbClr val="FAA519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3F6-2DE8-49E8-899E-07578C74E947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927" y="3016697"/>
            <a:ext cx="3997618" cy="2088232"/>
          </a:xfrm>
        </p:spPr>
        <p:txBody>
          <a:bodyPr/>
          <a:lstStyle/>
          <a:p>
            <a:pPr marL="0" indent="0">
              <a:buNone/>
            </a:pPr>
            <a:endParaRPr lang="en-US" u="sng" dirty="0">
              <a:hlinkClick r:id="rId3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966" y="1082020"/>
            <a:ext cx="56538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sz="2000" dirty="0"/>
              <a:t>Selviytymistä auttaa:</a:t>
            </a:r>
          </a:p>
          <a:p>
            <a:r>
              <a:rPr lang="fi-FI" sz="2000" dirty="0"/>
              <a:t>Kun ymmärtää, että ratkaisupyrkimykset ovat eläviä ja monitulkintaisia prosesseja. </a:t>
            </a:r>
          </a:p>
          <a:p>
            <a:endParaRPr lang="fi-FI" sz="2000" dirty="0"/>
          </a:p>
          <a:p>
            <a:r>
              <a:rPr lang="fi-FI" sz="2000" dirty="0"/>
              <a:t>Asiat kietoutuvat toisiinsa erilaisten kompleksisten riippuvuussuhteiden kautta. </a:t>
            </a:r>
          </a:p>
          <a:p>
            <a:endParaRPr lang="fi-FI" sz="2000" dirty="0"/>
          </a:p>
          <a:p>
            <a:r>
              <a:rPr lang="fi-FI" sz="2000" dirty="0"/>
              <a:t>Epälineaariset prosessit toimivat paremmin kuin lineaariset, 100% ratkaisua ei yleensä löydetä. </a:t>
            </a:r>
          </a:p>
          <a:p>
            <a:endParaRPr lang="fi-FI" sz="2000" i="1" dirty="0"/>
          </a:p>
          <a:p>
            <a:r>
              <a:rPr lang="fi-FI" sz="2000" i="1" dirty="0">
                <a:solidFill>
                  <a:srgbClr val="0070C0"/>
                </a:solidFill>
              </a:rPr>
              <a:t>Vrt. patikointi upottavalla suolla</a:t>
            </a:r>
          </a:p>
          <a:p>
            <a:r>
              <a:rPr lang="en-US" sz="2400" dirty="0"/>
              <a:t>	</a:t>
            </a:r>
            <a:endParaRPr lang="en-US" sz="2400" b="1" dirty="0"/>
          </a:p>
        </p:txBody>
      </p:sp>
      <p:pic>
        <p:nvPicPr>
          <p:cNvPr id="2050" name="Picture 2" descr="Suo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75" y="221296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7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AA519"/>
                </a:solidFill>
              </a:rPr>
              <a:t>Pirullisten ongelmien piirteet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7" y="1086008"/>
            <a:ext cx="7128792" cy="425496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7416" y="1118561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rgbClr val="7030A0"/>
                </a:solidFill>
              </a:rPr>
              <a:t>Tun</a:t>
            </a:r>
            <a:r>
              <a:rPr lang="fi-FI" sz="2000" b="1" dirty="0">
                <a:solidFill>
                  <a:srgbClr val="7030A0"/>
                </a:solidFill>
              </a:rPr>
              <a:t>-</a:t>
            </a:r>
          </a:p>
          <a:p>
            <a:r>
              <a:rPr lang="fi-FI" sz="2000" b="1" dirty="0" err="1">
                <a:solidFill>
                  <a:srgbClr val="7030A0"/>
                </a:solidFill>
              </a:rPr>
              <a:t>nista</a:t>
            </a:r>
            <a:r>
              <a:rPr lang="fi-FI" sz="2000" b="1" dirty="0">
                <a:solidFill>
                  <a:srgbClr val="7030A0"/>
                </a:solidFill>
              </a:rPr>
              <a:t>-</a:t>
            </a:r>
          </a:p>
          <a:p>
            <a:r>
              <a:rPr lang="fi-FI" sz="2000" b="1" dirty="0" err="1">
                <a:solidFill>
                  <a:srgbClr val="7030A0"/>
                </a:solidFill>
              </a:rPr>
              <a:t>misen</a:t>
            </a:r>
            <a:r>
              <a:rPr lang="fi-FI" sz="2000" b="1" dirty="0">
                <a:solidFill>
                  <a:srgbClr val="7030A0"/>
                </a:solidFill>
              </a:rPr>
              <a:t> </a:t>
            </a:r>
          </a:p>
          <a:p>
            <a:r>
              <a:rPr lang="fi-FI" sz="2000" b="1" dirty="0">
                <a:solidFill>
                  <a:srgbClr val="7030A0"/>
                </a:solidFill>
              </a:rPr>
              <a:t>vaati-</a:t>
            </a:r>
            <a:r>
              <a:rPr lang="fi-FI" sz="2000" b="1" dirty="0" err="1">
                <a:solidFill>
                  <a:srgbClr val="7030A0"/>
                </a:solidFill>
              </a:rPr>
              <a:t>vuus</a:t>
            </a:r>
            <a:endParaRPr lang="fi-FI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5693" y="3257563"/>
            <a:ext cx="2730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err="1">
                <a:solidFill>
                  <a:srgbClr val="7030A0"/>
                </a:solidFill>
              </a:rPr>
              <a:t>Uunikkeja</a:t>
            </a:r>
            <a:r>
              <a:rPr lang="fi-FI" sz="2000" b="1" dirty="0">
                <a:solidFill>
                  <a:srgbClr val="7030A0"/>
                </a:solidFill>
              </a:rPr>
              <a:t> ja </a:t>
            </a:r>
          </a:p>
          <a:p>
            <a:r>
              <a:rPr lang="fi-FI" sz="2000" b="1" dirty="0">
                <a:solidFill>
                  <a:srgbClr val="7030A0"/>
                </a:solidFill>
              </a:rPr>
              <a:t>epärutiininomaisia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584" y="4315902"/>
            <a:ext cx="1830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rgbClr val="7030A0"/>
                </a:solidFill>
              </a:rPr>
              <a:t>Ratkaisujen </a:t>
            </a:r>
          </a:p>
          <a:p>
            <a:r>
              <a:rPr lang="fi-FI" sz="2000" b="1" dirty="0" err="1">
                <a:solidFill>
                  <a:srgbClr val="7030A0"/>
                </a:solidFill>
              </a:rPr>
              <a:t>epätäydel</a:t>
            </a:r>
            <a:r>
              <a:rPr lang="fi-FI" sz="2000" b="1" dirty="0">
                <a:solidFill>
                  <a:srgbClr val="7030A0"/>
                </a:solidFill>
              </a:rPr>
              <a:t>-</a:t>
            </a:r>
          </a:p>
          <a:p>
            <a:r>
              <a:rPr lang="fi-FI" sz="2000" b="1" dirty="0" err="1">
                <a:solidFill>
                  <a:srgbClr val="7030A0"/>
                </a:solidFill>
              </a:rPr>
              <a:t>lisyys</a:t>
            </a:r>
            <a:endParaRPr lang="fi-FI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168" y="4181772"/>
            <a:ext cx="2539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rgbClr val="7030A0"/>
                </a:solidFill>
              </a:rPr>
              <a:t>Selviytymiskeinot</a:t>
            </a:r>
          </a:p>
          <a:p>
            <a:r>
              <a:rPr lang="fi-FI" sz="2000" b="1" dirty="0">
                <a:solidFill>
                  <a:srgbClr val="7030A0"/>
                </a:solidFill>
              </a:rPr>
              <a:t>eivät oikeita </a:t>
            </a:r>
          </a:p>
          <a:p>
            <a:r>
              <a:rPr lang="fi-FI" sz="2000" b="1" dirty="0">
                <a:solidFill>
                  <a:srgbClr val="7030A0"/>
                </a:solidFill>
              </a:rPr>
              <a:t>tai vääriä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192" y="2385955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rgbClr val="7030A0"/>
                </a:solidFill>
              </a:rPr>
              <a:t>Jatkuvuus</a:t>
            </a:r>
          </a:p>
        </p:txBody>
      </p:sp>
      <p:sp>
        <p:nvSpPr>
          <p:cNvPr id="9" name="Freeform 8"/>
          <p:cNvSpPr/>
          <p:nvPr/>
        </p:nvSpPr>
        <p:spPr>
          <a:xfrm>
            <a:off x="1995777" y="2313830"/>
            <a:ext cx="2695493" cy="2091193"/>
          </a:xfrm>
          <a:custGeom>
            <a:avLst/>
            <a:gdLst>
              <a:gd name="connsiteX0" fmla="*/ 1304014 w 2695493"/>
              <a:gd name="connsiteY0" fmla="*/ 1049572 h 2091193"/>
              <a:gd name="connsiteX1" fmla="*/ 1319917 w 2695493"/>
              <a:gd name="connsiteY1" fmla="*/ 962107 h 2091193"/>
              <a:gd name="connsiteX2" fmla="*/ 1335820 w 2695493"/>
              <a:gd name="connsiteY2" fmla="*/ 938253 h 2091193"/>
              <a:gd name="connsiteX3" fmla="*/ 1343771 w 2695493"/>
              <a:gd name="connsiteY3" fmla="*/ 898497 h 2091193"/>
              <a:gd name="connsiteX4" fmla="*/ 1383527 w 2695493"/>
              <a:gd name="connsiteY4" fmla="*/ 834887 h 2091193"/>
              <a:gd name="connsiteX5" fmla="*/ 1407381 w 2695493"/>
              <a:gd name="connsiteY5" fmla="*/ 771276 h 2091193"/>
              <a:gd name="connsiteX6" fmla="*/ 1415333 w 2695493"/>
              <a:gd name="connsiteY6" fmla="*/ 739471 h 2091193"/>
              <a:gd name="connsiteX7" fmla="*/ 1463040 w 2695493"/>
              <a:gd name="connsiteY7" fmla="*/ 707666 h 2091193"/>
              <a:gd name="connsiteX8" fmla="*/ 1486894 w 2695493"/>
              <a:gd name="connsiteY8" fmla="*/ 675860 h 2091193"/>
              <a:gd name="connsiteX9" fmla="*/ 1574359 w 2695493"/>
              <a:gd name="connsiteY9" fmla="*/ 636104 h 2091193"/>
              <a:gd name="connsiteX10" fmla="*/ 1796995 w 2695493"/>
              <a:gd name="connsiteY10" fmla="*/ 644055 h 2091193"/>
              <a:gd name="connsiteX11" fmla="*/ 1860606 w 2695493"/>
              <a:gd name="connsiteY11" fmla="*/ 715617 h 2091193"/>
              <a:gd name="connsiteX12" fmla="*/ 1924216 w 2695493"/>
              <a:gd name="connsiteY12" fmla="*/ 811033 h 2091193"/>
              <a:gd name="connsiteX13" fmla="*/ 1932167 w 2695493"/>
              <a:gd name="connsiteY13" fmla="*/ 834887 h 2091193"/>
              <a:gd name="connsiteX14" fmla="*/ 1916265 w 2695493"/>
              <a:gd name="connsiteY14" fmla="*/ 938253 h 2091193"/>
              <a:gd name="connsiteX15" fmla="*/ 1884460 w 2695493"/>
              <a:gd name="connsiteY15" fmla="*/ 1001864 h 2091193"/>
              <a:gd name="connsiteX16" fmla="*/ 1852654 w 2695493"/>
              <a:gd name="connsiteY16" fmla="*/ 1057523 h 2091193"/>
              <a:gd name="connsiteX17" fmla="*/ 1741336 w 2695493"/>
              <a:gd name="connsiteY17" fmla="*/ 1097280 h 2091193"/>
              <a:gd name="connsiteX18" fmla="*/ 1470992 w 2695493"/>
              <a:gd name="connsiteY18" fmla="*/ 1089328 h 2091193"/>
              <a:gd name="connsiteX19" fmla="*/ 1335820 w 2695493"/>
              <a:gd name="connsiteY19" fmla="*/ 1025718 h 2091193"/>
              <a:gd name="connsiteX20" fmla="*/ 1264258 w 2695493"/>
              <a:gd name="connsiteY20" fmla="*/ 1001864 h 2091193"/>
              <a:gd name="connsiteX21" fmla="*/ 1224501 w 2695493"/>
              <a:gd name="connsiteY21" fmla="*/ 978010 h 2091193"/>
              <a:gd name="connsiteX22" fmla="*/ 1129086 w 2695493"/>
              <a:gd name="connsiteY22" fmla="*/ 930302 h 2091193"/>
              <a:gd name="connsiteX23" fmla="*/ 1105232 w 2695493"/>
              <a:gd name="connsiteY23" fmla="*/ 898497 h 2091193"/>
              <a:gd name="connsiteX24" fmla="*/ 1168842 w 2695493"/>
              <a:gd name="connsiteY24" fmla="*/ 850789 h 2091193"/>
              <a:gd name="connsiteX25" fmla="*/ 1288112 w 2695493"/>
              <a:gd name="connsiteY25" fmla="*/ 834887 h 2091193"/>
              <a:gd name="connsiteX26" fmla="*/ 1399430 w 2695493"/>
              <a:gd name="connsiteY26" fmla="*/ 818984 h 2091193"/>
              <a:gd name="connsiteX27" fmla="*/ 1534602 w 2695493"/>
              <a:gd name="connsiteY27" fmla="*/ 826935 h 2091193"/>
              <a:gd name="connsiteX28" fmla="*/ 1574359 w 2695493"/>
              <a:gd name="connsiteY28" fmla="*/ 834887 h 2091193"/>
              <a:gd name="connsiteX29" fmla="*/ 1630018 w 2695493"/>
              <a:gd name="connsiteY29" fmla="*/ 858740 h 2091193"/>
              <a:gd name="connsiteX30" fmla="*/ 1645920 w 2695493"/>
              <a:gd name="connsiteY30" fmla="*/ 882594 h 2091193"/>
              <a:gd name="connsiteX31" fmla="*/ 1653872 w 2695493"/>
              <a:gd name="connsiteY31" fmla="*/ 906448 h 2091193"/>
              <a:gd name="connsiteX32" fmla="*/ 1685677 w 2695493"/>
              <a:gd name="connsiteY32" fmla="*/ 946205 h 2091193"/>
              <a:gd name="connsiteX33" fmla="*/ 1693628 w 2695493"/>
              <a:gd name="connsiteY33" fmla="*/ 978010 h 2091193"/>
              <a:gd name="connsiteX34" fmla="*/ 1677726 w 2695493"/>
              <a:gd name="connsiteY34" fmla="*/ 1041620 h 2091193"/>
              <a:gd name="connsiteX35" fmla="*/ 1661823 w 2695493"/>
              <a:gd name="connsiteY35" fmla="*/ 1065474 h 2091193"/>
              <a:gd name="connsiteX36" fmla="*/ 1622066 w 2695493"/>
              <a:gd name="connsiteY36" fmla="*/ 1113182 h 2091193"/>
              <a:gd name="connsiteX37" fmla="*/ 1598213 w 2695493"/>
              <a:gd name="connsiteY37" fmla="*/ 1129085 h 2091193"/>
              <a:gd name="connsiteX38" fmla="*/ 1582310 w 2695493"/>
              <a:gd name="connsiteY38" fmla="*/ 1152939 h 2091193"/>
              <a:gd name="connsiteX39" fmla="*/ 1526651 w 2695493"/>
              <a:gd name="connsiteY39" fmla="*/ 1208598 h 2091193"/>
              <a:gd name="connsiteX40" fmla="*/ 1494846 w 2695493"/>
              <a:gd name="connsiteY40" fmla="*/ 1248354 h 2091193"/>
              <a:gd name="connsiteX41" fmla="*/ 1478943 w 2695493"/>
              <a:gd name="connsiteY41" fmla="*/ 1280160 h 2091193"/>
              <a:gd name="connsiteX42" fmla="*/ 1447138 w 2695493"/>
              <a:gd name="connsiteY42" fmla="*/ 1304013 h 2091193"/>
              <a:gd name="connsiteX43" fmla="*/ 1399430 w 2695493"/>
              <a:gd name="connsiteY43" fmla="*/ 1375575 h 2091193"/>
              <a:gd name="connsiteX44" fmla="*/ 1375576 w 2695493"/>
              <a:gd name="connsiteY44" fmla="*/ 1391478 h 2091193"/>
              <a:gd name="connsiteX45" fmla="*/ 1343771 w 2695493"/>
              <a:gd name="connsiteY45" fmla="*/ 1431234 h 2091193"/>
              <a:gd name="connsiteX46" fmla="*/ 1264258 w 2695493"/>
              <a:gd name="connsiteY46" fmla="*/ 1455088 h 2091193"/>
              <a:gd name="connsiteX47" fmla="*/ 1081378 w 2695493"/>
              <a:gd name="connsiteY47" fmla="*/ 1439186 h 2091193"/>
              <a:gd name="connsiteX48" fmla="*/ 1041621 w 2695493"/>
              <a:gd name="connsiteY48" fmla="*/ 1423283 h 2091193"/>
              <a:gd name="connsiteX49" fmla="*/ 1009816 w 2695493"/>
              <a:gd name="connsiteY49" fmla="*/ 1383527 h 2091193"/>
              <a:gd name="connsiteX50" fmla="*/ 962108 w 2695493"/>
              <a:gd name="connsiteY50" fmla="*/ 1311965 h 2091193"/>
              <a:gd name="connsiteX51" fmla="*/ 922352 w 2695493"/>
              <a:gd name="connsiteY51" fmla="*/ 1232452 h 2091193"/>
              <a:gd name="connsiteX52" fmla="*/ 898498 w 2695493"/>
              <a:gd name="connsiteY52" fmla="*/ 1192695 h 2091193"/>
              <a:gd name="connsiteX53" fmla="*/ 882595 w 2695493"/>
              <a:gd name="connsiteY53" fmla="*/ 1152939 h 2091193"/>
              <a:gd name="connsiteX54" fmla="*/ 842839 w 2695493"/>
              <a:gd name="connsiteY54" fmla="*/ 1089328 h 2091193"/>
              <a:gd name="connsiteX55" fmla="*/ 898498 w 2695493"/>
              <a:gd name="connsiteY55" fmla="*/ 1049572 h 2091193"/>
              <a:gd name="connsiteX56" fmla="*/ 922352 w 2695493"/>
              <a:gd name="connsiteY56" fmla="*/ 1025718 h 2091193"/>
              <a:gd name="connsiteX57" fmla="*/ 962108 w 2695493"/>
              <a:gd name="connsiteY57" fmla="*/ 1009815 h 2091193"/>
              <a:gd name="connsiteX58" fmla="*/ 1590261 w 2695493"/>
              <a:gd name="connsiteY58" fmla="*/ 1065474 h 2091193"/>
              <a:gd name="connsiteX59" fmla="*/ 1661823 w 2695493"/>
              <a:gd name="connsiteY59" fmla="*/ 1097280 h 2091193"/>
              <a:gd name="connsiteX60" fmla="*/ 1733385 w 2695493"/>
              <a:gd name="connsiteY60" fmla="*/ 1160890 h 2091193"/>
              <a:gd name="connsiteX61" fmla="*/ 1725433 w 2695493"/>
              <a:gd name="connsiteY61" fmla="*/ 1264257 h 2091193"/>
              <a:gd name="connsiteX62" fmla="*/ 1693628 w 2695493"/>
              <a:gd name="connsiteY62" fmla="*/ 1288111 h 2091193"/>
              <a:gd name="connsiteX63" fmla="*/ 1598213 w 2695493"/>
              <a:gd name="connsiteY63" fmla="*/ 1343770 h 2091193"/>
              <a:gd name="connsiteX64" fmla="*/ 1478943 w 2695493"/>
              <a:gd name="connsiteY64" fmla="*/ 1399429 h 2091193"/>
              <a:gd name="connsiteX65" fmla="*/ 1224501 w 2695493"/>
              <a:gd name="connsiteY65" fmla="*/ 1383527 h 2091193"/>
              <a:gd name="connsiteX66" fmla="*/ 1137037 w 2695493"/>
              <a:gd name="connsiteY66" fmla="*/ 1359673 h 2091193"/>
              <a:gd name="connsiteX67" fmla="*/ 1097280 w 2695493"/>
              <a:gd name="connsiteY67" fmla="*/ 1351721 h 2091193"/>
              <a:gd name="connsiteX68" fmla="*/ 1057524 w 2695493"/>
              <a:gd name="connsiteY68" fmla="*/ 1327867 h 2091193"/>
              <a:gd name="connsiteX69" fmla="*/ 954157 w 2695493"/>
              <a:gd name="connsiteY69" fmla="*/ 1288111 h 2091193"/>
              <a:gd name="connsiteX70" fmla="*/ 898498 w 2695493"/>
              <a:gd name="connsiteY70" fmla="*/ 1264257 h 2091193"/>
              <a:gd name="connsiteX71" fmla="*/ 858741 w 2695493"/>
              <a:gd name="connsiteY71" fmla="*/ 1240403 h 2091193"/>
              <a:gd name="connsiteX72" fmla="*/ 803082 w 2695493"/>
              <a:gd name="connsiteY72" fmla="*/ 1224500 h 2091193"/>
              <a:gd name="connsiteX73" fmla="*/ 763326 w 2695493"/>
              <a:gd name="connsiteY73" fmla="*/ 1192695 h 2091193"/>
              <a:gd name="connsiteX74" fmla="*/ 723569 w 2695493"/>
              <a:gd name="connsiteY74" fmla="*/ 1168841 h 2091193"/>
              <a:gd name="connsiteX75" fmla="*/ 691764 w 2695493"/>
              <a:gd name="connsiteY75" fmla="*/ 1129085 h 2091193"/>
              <a:gd name="connsiteX76" fmla="*/ 667910 w 2695493"/>
              <a:gd name="connsiteY76" fmla="*/ 1105231 h 2091193"/>
              <a:gd name="connsiteX77" fmla="*/ 636105 w 2695493"/>
              <a:gd name="connsiteY77" fmla="*/ 1057523 h 2091193"/>
              <a:gd name="connsiteX78" fmla="*/ 588397 w 2695493"/>
              <a:gd name="connsiteY78" fmla="*/ 1033669 h 2091193"/>
              <a:gd name="connsiteX79" fmla="*/ 572494 w 2695493"/>
              <a:gd name="connsiteY79" fmla="*/ 1001864 h 2091193"/>
              <a:gd name="connsiteX80" fmla="*/ 556592 w 2695493"/>
              <a:gd name="connsiteY80" fmla="*/ 978010 h 2091193"/>
              <a:gd name="connsiteX81" fmla="*/ 548640 w 2695493"/>
              <a:gd name="connsiteY81" fmla="*/ 946205 h 2091193"/>
              <a:gd name="connsiteX82" fmla="*/ 556592 w 2695493"/>
              <a:gd name="connsiteY82" fmla="*/ 811033 h 2091193"/>
              <a:gd name="connsiteX83" fmla="*/ 580446 w 2695493"/>
              <a:gd name="connsiteY83" fmla="*/ 795130 h 2091193"/>
              <a:gd name="connsiteX84" fmla="*/ 667910 w 2695493"/>
              <a:gd name="connsiteY84" fmla="*/ 787179 h 2091193"/>
              <a:gd name="connsiteX85" fmla="*/ 874644 w 2695493"/>
              <a:gd name="connsiteY85" fmla="*/ 763325 h 2091193"/>
              <a:gd name="connsiteX86" fmla="*/ 954157 w 2695493"/>
              <a:gd name="connsiteY86" fmla="*/ 755373 h 2091193"/>
              <a:gd name="connsiteX87" fmla="*/ 1280160 w 2695493"/>
              <a:gd name="connsiteY87" fmla="*/ 763325 h 2091193"/>
              <a:gd name="connsiteX88" fmla="*/ 1296063 w 2695493"/>
              <a:gd name="connsiteY88" fmla="*/ 795130 h 2091193"/>
              <a:gd name="connsiteX89" fmla="*/ 1327868 w 2695493"/>
              <a:gd name="connsiteY89" fmla="*/ 771276 h 2091193"/>
              <a:gd name="connsiteX90" fmla="*/ 1383527 w 2695493"/>
              <a:gd name="connsiteY90" fmla="*/ 739471 h 2091193"/>
              <a:gd name="connsiteX91" fmla="*/ 1399430 w 2695493"/>
              <a:gd name="connsiteY91" fmla="*/ 715617 h 2091193"/>
              <a:gd name="connsiteX92" fmla="*/ 1447138 w 2695493"/>
              <a:gd name="connsiteY92" fmla="*/ 683812 h 2091193"/>
              <a:gd name="connsiteX93" fmla="*/ 1463040 w 2695493"/>
              <a:gd name="connsiteY93" fmla="*/ 659958 h 2091193"/>
              <a:gd name="connsiteX94" fmla="*/ 1494846 w 2695493"/>
              <a:gd name="connsiteY94" fmla="*/ 620201 h 2091193"/>
              <a:gd name="connsiteX95" fmla="*/ 1526651 w 2695493"/>
              <a:gd name="connsiteY95" fmla="*/ 564542 h 2091193"/>
              <a:gd name="connsiteX96" fmla="*/ 1558456 w 2695493"/>
              <a:gd name="connsiteY96" fmla="*/ 532737 h 2091193"/>
              <a:gd name="connsiteX97" fmla="*/ 1645920 w 2695493"/>
              <a:gd name="connsiteY97" fmla="*/ 445273 h 2091193"/>
              <a:gd name="connsiteX98" fmla="*/ 1685677 w 2695493"/>
              <a:gd name="connsiteY98" fmla="*/ 405516 h 2091193"/>
              <a:gd name="connsiteX99" fmla="*/ 1812898 w 2695493"/>
              <a:gd name="connsiteY99" fmla="*/ 349857 h 2091193"/>
              <a:gd name="connsiteX100" fmla="*/ 1884460 w 2695493"/>
              <a:gd name="connsiteY100" fmla="*/ 310100 h 2091193"/>
              <a:gd name="connsiteX101" fmla="*/ 1956021 w 2695493"/>
              <a:gd name="connsiteY101" fmla="*/ 286247 h 2091193"/>
              <a:gd name="connsiteX102" fmla="*/ 2051437 w 2695493"/>
              <a:gd name="connsiteY102" fmla="*/ 294198 h 2091193"/>
              <a:gd name="connsiteX103" fmla="*/ 2075291 w 2695493"/>
              <a:gd name="connsiteY103" fmla="*/ 318052 h 2091193"/>
              <a:gd name="connsiteX104" fmla="*/ 2130950 w 2695493"/>
              <a:gd name="connsiteY104" fmla="*/ 333954 h 2091193"/>
              <a:gd name="connsiteX105" fmla="*/ 2250220 w 2695493"/>
              <a:gd name="connsiteY105" fmla="*/ 365760 h 2091193"/>
              <a:gd name="connsiteX106" fmla="*/ 2305879 w 2695493"/>
              <a:gd name="connsiteY106" fmla="*/ 389613 h 2091193"/>
              <a:gd name="connsiteX107" fmla="*/ 2401294 w 2695493"/>
              <a:gd name="connsiteY107" fmla="*/ 405516 h 2091193"/>
              <a:gd name="connsiteX108" fmla="*/ 2417197 w 2695493"/>
              <a:gd name="connsiteY108" fmla="*/ 429370 h 2091193"/>
              <a:gd name="connsiteX109" fmla="*/ 2425148 w 2695493"/>
              <a:gd name="connsiteY109" fmla="*/ 469127 h 2091193"/>
              <a:gd name="connsiteX110" fmla="*/ 2433100 w 2695493"/>
              <a:gd name="connsiteY110" fmla="*/ 429370 h 2091193"/>
              <a:gd name="connsiteX111" fmla="*/ 2449002 w 2695493"/>
              <a:gd name="connsiteY111" fmla="*/ 389613 h 2091193"/>
              <a:gd name="connsiteX112" fmla="*/ 2512613 w 2695493"/>
              <a:gd name="connsiteY112" fmla="*/ 349857 h 2091193"/>
              <a:gd name="connsiteX113" fmla="*/ 2592126 w 2695493"/>
              <a:gd name="connsiteY113" fmla="*/ 357808 h 2091193"/>
              <a:gd name="connsiteX114" fmla="*/ 2623931 w 2695493"/>
              <a:gd name="connsiteY114" fmla="*/ 373711 h 2091193"/>
              <a:gd name="connsiteX115" fmla="*/ 2647785 w 2695493"/>
              <a:gd name="connsiteY115" fmla="*/ 453224 h 2091193"/>
              <a:gd name="connsiteX116" fmla="*/ 2663687 w 2695493"/>
              <a:gd name="connsiteY116" fmla="*/ 485029 h 2091193"/>
              <a:gd name="connsiteX117" fmla="*/ 2647785 w 2695493"/>
              <a:gd name="connsiteY117" fmla="*/ 612250 h 2091193"/>
              <a:gd name="connsiteX118" fmla="*/ 2496710 w 2695493"/>
              <a:gd name="connsiteY118" fmla="*/ 779227 h 2091193"/>
              <a:gd name="connsiteX119" fmla="*/ 2441051 w 2695493"/>
              <a:gd name="connsiteY119" fmla="*/ 834887 h 2091193"/>
              <a:gd name="connsiteX120" fmla="*/ 2417197 w 2695493"/>
              <a:gd name="connsiteY120" fmla="*/ 858740 h 2091193"/>
              <a:gd name="connsiteX121" fmla="*/ 2393343 w 2695493"/>
              <a:gd name="connsiteY121" fmla="*/ 890546 h 2091193"/>
              <a:gd name="connsiteX122" fmla="*/ 2337684 w 2695493"/>
              <a:gd name="connsiteY122" fmla="*/ 930302 h 2091193"/>
              <a:gd name="connsiteX123" fmla="*/ 2305879 w 2695493"/>
              <a:gd name="connsiteY123" fmla="*/ 954156 h 2091193"/>
              <a:gd name="connsiteX124" fmla="*/ 2282025 w 2695493"/>
              <a:gd name="connsiteY124" fmla="*/ 962107 h 2091193"/>
              <a:gd name="connsiteX125" fmla="*/ 2250220 w 2695493"/>
              <a:gd name="connsiteY125" fmla="*/ 978010 h 2091193"/>
              <a:gd name="connsiteX126" fmla="*/ 2067340 w 2695493"/>
              <a:gd name="connsiteY126" fmla="*/ 962107 h 2091193"/>
              <a:gd name="connsiteX127" fmla="*/ 2035534 w 2695493"/>
              <a:gd name="connsiteY127" fmla="*/ 946205 h 2091193"/>
              <a:gd name="connsiteX128" fmla="*/ 2027583 w 2695493"/>
              <a:gd name="connsiteY128" fmla="*/ 914400 h 2091193"/>
              <a:gd name="connsiteX129" fmla="*/ 2067340 w 2695493"/>
              <a:gd name="connsiteY129" fmla="*/ 826935 h 2091193"/>
              <a:gd name="connsiteX130" fmla="*/ 2115047 w 2695493"/>
              <a:gd name="connsiteY130" fmla="*/ 850789 h 2091193"/>
              <a:gd name="connsiteX131" fmla="*/ 2138901 w 2695493"/>
              <a:gd name="connsiteY131" fmla="*/ 898497 h 2091193"/>
              <a:gd name="connsiteX132" fmla="*/ 2194560 w 2695493"/>
              <a:gd name="connsiteY132" fmla="*/ 1009815 h 2091193"/>
              <a:gd name="connsiteX133" fmla="*/ 2226366 w 2695493"/>
              <a:gd name="connsiteY133" fmla="*/ 1097280 h 2091193"/>
              <a:gd name="connsiteX134" fmla="*/ 2266122 w 2695493"/>
              <a:gd name="connsiteY134" fmla="*/ 1168841 h 2091193"/>
              <a:gd name="connsiteX135" fmla="*/ 2297927 w 2695493"/>
              <a:gd name="connsiteY135" fmla="*/ 1232452 h 2091193"/>
              <a:gd name="connsiteX136" fmla="*/ 2345635 w 2695493"/>
              <a:gd name="connsiteY136" fmla="*/ 1375575 h 2091193"/>
              <a:gd name="connsiteX137" fmla="*/ 2345635 w 2695493"/>
              <a:gd name="connsiteY137" fmla="*/ 1518699 h 2091193"/>
              <a:gd name="connsiteX138" fmla="*/ 2321781 w 2695493"/>
              <a:gd name="connsiteY138" fmla="*/ 1526650 h 2091193"/>
              <a:gd name="connsiteX139" fmla="*/ 2282025 w 2695493"/>
              <a:gd name="connsiteY139" fmla="*/ 1534601 h 2091193"/>
              <a:gd name="connsiteX140" fmla="*/ 2083242 w 2695493"/>
              <a:gd name="connsiteY140" fmla="*/ 1510747 h 2091193"/>
              <a:gd name="connsiteX141" fmla="*/ 1995778 w 2695493"/>
              <a:gd name="connsiteY141" fmla="*/ 1470991 h 2091193"/>
              <a:gd name="connsiteX142" fmla="*/ 1932167 w 2695493"/>
              <a:gd name="connsiteY142" fmla="*/ 1447137 h 2091193"/>
              <a:gd name="connsiteX143" fmla="*/ 1820849 w 2695493"/>
              <a:gd name="connsiteY143" fmla="*/ 1391478 h 2091193"/>
              <a:gd name="connsiteX144" fmla="*/ 1796995 w 2695493"/>
              <a:gd name="connsiteY144" fmla="*/ 1375575 h 2091193"/>
              <a:gd name="connsiteX145" fmla="*/ 1773141 w 2695493"/>
              <a:gd name="connsiteY145" fmla="*/ 1351721 h 2091193"/>
              <a:gd name="connsiteX146" fmla="*/ 1828800 w 2695493"/>
              <a:gd name="connsiteY146" fmla="*/ 1423283 h 2091193"/>
              <a:gd name="connsiteX147" fmla="*/ 1892411 w 2695493"/>
              <a:gd name="connsiteY147" fmla="*/ 1534601 h 2091193"/>
              <a:gd name="connsiteX148" fmla="*/ 1924216 w 2695493"/>
              <a:gd name="connsiteY148" fmla="*/ 1590260 h 2091193"/>
              <a:gd name="connsiteX149" fmla="*/ 1971924 w 2695493"/>
              <a:gd name="connsiteY149" fmla="*/ 1661822 h 2091193"/>
              <a:gd name="connsiteX150" fmla="*/ 1995778 w 2695493"/>
              <a:gd name="connsiteY150" fmla="*/ 1717481 h 2091193"/>
              <a:gd name="connsiteX151" fmla="*/ 2027583 w 2695493"/>
              <a:gd name="connsiteY151" fmla="*/ 1773140 h 2091193"/>
              <a:gd name="connsiteX152" fmla="*/ 2035534 w 2695493"/>
              <a:gd name="connsiteY152" fmla="*/ 1812897 h 2091193"/>
              <a:gd name="connsiteX153" fmla="*/ 2051437 w 2695493"/>
              <a:gd name="connsiteY153" fmla="*/ 1836751 h 2091193"/>
              <a:gd name="connsiteX154" fmla="*/ 2059388 w 2695493"/>
              <a:gd name="connsiteY154" fmla="*/ 1860605 h 2091193"/>
              <a:gd name="connsiteX155" fmla="*/ 2011680 w 2695493"/>
              <a:gd name="connsiteY155" fmla="*/ 1900361 h 2091193"/>
              <a:gd name="connsiteX156" fmla="*/ 1971924 w 2695493"/>
              <a:gd name="connsiteY156" fmla="*/ 1916264 h 2091193"/>
              <a:gd name="connsiteX157" fmla="*/ 1900362 w 2695493"/>
              <a:gd name="connsiteY157" fmla="*/ 1932167 h 2091193"/>
              <a:gd name="connsiteX158" fmla="*/ 1725433 w 2695493"/>
              <a:gd name="connsiteY158" fmla="*/ 1916264 h 2091193"/>
              <a:gd name="connsiteX159" fmla="*/ 1582310 w 2695493"/>
              <a:gd name="connsiteY159" fmla="*/ 1852653 h 2091193"/>
              <a:gd name="connsiteX160" fmla="*/ 1550505 w 2695493"/>
              <a:gd name="connsiteY160" fmla="*/ 1820848 h 2091193"/>
              <a:gd name="connsiteX161" fmla="*/ 1526651 w 2695493"/>
              <a:gd name="connsiteY161" fmla="*/ 1828800 h 2091193"/>
              <a:gd name="connsiteX162" fmla="*/ 1518700 w 2695493"/>
              <a:gd name="connsiteY162" fmla="*/ 1860605 h 2091193"/>
              <a:gd name="connsiteX163" fmla="*/ 1510748 w 2695493"/>
              <a:gd name="connsiteY163" fmla="*/ 1884459 h 2091193"/>
              <a:gd name="connsiteX164" fmla="*/ 1502797 w 2695493"/>
              <a:gd name="connsiteY164" fmla="*/ 2059387 h 2091193"/>
              <a:gd name="connsiteX165" fmla="*/ 1478943 w 2695493"/>
              <a:gd name="connsiteY165" fmla="*/ 2075290 h 2091193"/>
              <a:gd name="connsiteX166" fmla="*/ 1415333 w 2695493"/>
              <a:gd name="connsiteY166" fmla="*/ 2091193 h 2091193"/>
              <a:gd name="connsiteX167" fmla="*/ 1033670 w 2695493"/>
              <a:gd name="connsiteY167" fmla="*/ 2043485 h 2091193"/>
              <a:gd name="connsiteX168" fmla="*/ 890546 w 2695493"/>
              <a:gd name="connsiteY168" fmla="*/ 1956020 h 2091193"/>
              <a:gd name="connsiteX169" fmla="*/ 818985 w 2695493"/>
              <a:gd name="connsiteY169" fmla="*/ 1884459 h 2091193"/>
              <a:gd name="connsiteX170" fmla="*/ 803082 w 2695493"/>
              <a:gd name="connsiteY170" fmla="*/ 1836751 h 2091193"/>
              <a:gd name="connsiteX171" fmla="*/ 739472 w 2695493"/>
              <a:gd name="connsiteY171" fmla="*/ 1717481 h 2091193"/>
              <a:gd name="connsiteX172" fmla="*/ 707666 w 2695493"/>
              <a:gd name="connsiteY172" fmla="*/ 1661822 h 2091193"/>
              <a:gd name="connsiteX173" fmla="*/ 659959 w 2695493"/>
              <a:gd name="connsiteY173" fmla="*/ 1614114 h 2091193"/>
              <a:gd name="connsiteX174" fmla="*/ 691764 w 2695493"/>
              <a:gd name="connsiteY174" fmla="*/ 1630017 h 2091193"/>
              <a:gd name="connsiteX175" fmla="*/ 715618 w 2695493"/>
              <a:gd name="connsiteY175" fmla="*/ 1653871 h 2091193"/>
              <a:gd name="connsiteX176" fmla="*/ 699715 w 2695493"/>
              <a:gd name="connsiteY176" fmla="*/ 1717481 h 2091193"/>
              <a:gd name="connsiteX177" fmla="*/ 675861 w 2695493"/>
              <a:gd name="connsiteY177" fmla="*/ 1725433 h 2091193"/>
              <a:gd name="connsiteX178" fmla="*/ 644056 w 2695493"/>
              <a:gd name="connsiteY178" fmla="*/ 1733384 h 2091193"/>
              <a:gd name="connsiteX179" fmla="*/ 564543 w 2695493"/>
              <a:gd name="connsiteY179" fmla="*/ 1725433 h 2091193"/>
              <a:gd name="connsiteX180" fmla="*/ 548640 w 2695493"/>
              <a:gd name="connsiteY180" fmla="*/ 1693627 h 2091193"/>
              <a:gd name="connsiteX181" fmla="*/ 516835 w 2695493"/>
              <a:gd name="connsiteY181" fmla="*/ 1669773 h 2091193"/>
              <a:gd name="connsiteX182" fmla="*/ 492981 w 2695493"/>
              <a:gd name="connsiteY182" fmla="*/ 1614114 h 2091193"/>
              <a:gd name="connsiteX183" fmla="*/ 477079 w 2695493"/>
              <a:gd name="connsiteY183" fmla="*/ 1558455 h 2091193"/>
              <a:gd name="connsiteX184" fmla="*/ 445273 w 2695493"/>
              <a:gd name="connsiteY184" fmla="*/ 1502796 h 2091193"/>
              <a:gd name="connsiteX185" fmla="*/ 413468 w 2695493"/>
              <a:gd name="connsiteY185" fmla="*/ 1415332 h 2091193"/>
              <a:gd name="connsiteX186" fmla="*/ 389614 w 2695493"/>
              <a:gd name="connsiteY186" fmla="*/ 1351721 h 2091193"/>
              <a:gd name="connsiteX187" fmla="*/ 381663 w 2695493"/>
              <a:gd name="connsiteY187" fmla="*/ 1311965 h 2091193"/>
              <a:gd name="connsiteX188" fmla="*/ 357809 w 2695493"/>
              <a:gd name="connsiteY188" fmla="*/ 1272208 h 2091193"/>
              <a:gd name="connsiteX189" fmla="*/ 278296 w 2695493"/>
              <a:gd name="connsiteY189" fmla="*/ 1224500 h 2091193"/>
              <a:gd name="connsiteX190" fmla="*/ 238540 w 2695493"/>
              <a:gd name="connsiteY190" fmla="*/ 1192695 h 2091193"/>
              <a:gd name="connsiteX191" fmla="*/ 182880 w 2695493"/>
              <a:gd name="connsiteY191" fmla="*/ 1160890 h 2091193"/>
              <a:gd name="connsiteX192" fmla="*/ 71562 w 2695493"/>
              <a:gd name="connsiteY192" fmla="*/ 1065474 h 2091193"/>
              <a:gd name="connsiteX193" fmla="*/ 39757 w 2695493"/>
              <a:gd name="connsiteY193" fmla="*/ 1041620 h 2091193"/>
              <a:gd name="connsiteX194" fmla="*/ 0 w 2695493"/>
              <a:gd name="connsiteY194" fmla="*/ 970059 h 2091193"/>
              <a:gd name="connsiteX195" fmla="*/ 7952 w 2695493"/>
              <a:gd name="connsiteY195" fmla="*/ 874643 h 2091193"/>
              <a:gd name="connsiteX196" fmla="*/ 63611 w 2695493"/>
              <a:gd name="connsiteY196" fmla="*/ 826935 h 2091193"/>
              <a:gd name="connsiteX197" fmla="*/ 111319 w 2695493"/>
              <a:gd name="connsiteY197" fmla="*/ 811033 h 2091193"/>
              <a:gd name="connsiteX198" fmla="*/ 143124 w 2695493"/>
              <a:gd name="connsiteY198" fmla="*/ 803081 h 2091193"/>
              <a:gd name="connsiteX199" fmla="*/ 166978 w 2695493"/>
              <a:gd name="connsiteY199" fmla="*/ 795130 h 2091193"/>
              <a:gd name="connsiteX200" fmla="*/ 373712 w 2695493"/>
              <a:gd name="connsiteY200" fmla="*/ 787179 h 2091193"/>
              <a:gd name="connsiteX201" fmla="*/ 485030 w 2695493"/>
              <a:gd name="connsiteY201" fmla="*/ 787179 h 2091193"/>
              <a:gd name="connsiteX202" fmla="*/ 500933 w 2695493"/>
              <a:gd name="connsiteY202" fmla="*/ 811033 h 2091193"/>
              <a:gd name="connsiteX203" fmla="*/ 524786 w 2695493"/>
              <a:gd name="connsiteY203" fmla="*/ 834887 h 2091193"/>
              <a:gd name="connsiteX204" fmla="*/ 548640 w 2695493"/>
              <a:gd name="connsiteY204" fmla="*/ 811033 h 2091193"/>
              <a:gd name="connsiteX205" fmla="*/ 556592 w 2695493"/>
              <a:gd name="connsiteY205" fmla="*/ 779227 h 2091193"/>
              <a:gd name="connsiteX206" fmla="*/ 580446 w 2695493"/>
              <a:gd name="connsiteY206" fmla="*/ 628153 h 2091193"/>
              <a:gd name="connsiteX207" fmla="*/ 596348 w 2695493"/>
              <a:gd name="connsiteY207" fmla="*/ 540688 h 2091193"/>
              <a:gd name="connsiteX208" fmla="*/ 612251 w 2695493"/>
              <a:gd name="connsiteY208" fmla="*/ 500932 h 2091193"/>
              <a:gd name="connsiteX209" fmla="*/ 620202 w 2695493"/>
              <a:gd name="connsiteY209" fmla="*/ 477078 h 2091193"/>
              <a:gd name="connsiteX210" fmla="*/ 636105 w 2695493"/>
              <a:gd name="connsiteY210" fmla="*/ 453224 h 2091193"/>
              <a:gd name="connsiteX211" fmla="*/ 683813 w 2695493"/>
              <a:gd name="connsiteY211" fmla="*/ 469127 h 2091193"/>
              <a:gd name="connsiteX212" fmla="*/ 715618 w 2695493"/>
              <a:gd name="connsiteY212" fmla="*/ 492980 h 2091193"/>
              <a:gd name="connsiteX213" fmla="*/ 747423 w 2695493"/>
              <a:gd name="connsiteY213" fmla="*/ 508883 h 2091193"/>
              <a:gd name="connsiteX214" fmla="*/ 834887 w 2695493"/>
              <a:gd name="connsiteY214" fmla="*/ 564542 h 2091193"/>
              <a:gd name="connsiteX215" fmla="*/ 930303 w 2695493"/>
              <a:gd name="connsiteY215" fmla="*/ 596347 h 2091193"/>
              <a:gd name="connsiteX216" fmla="*/ 962108 w 2695493"/>
              <a:gd name="connsiteY216" fmla="*/ 604299 h 2091193"/>
              <a:gd name="connsiteX217" fmla="*/ 993913 w 2695493"/>
              <a:gd name="connsiteY217" fmla="*/ 620201 h 2091193"/>
              <a:gd name="connsiteX218" fmla="*/ 1073426 w 2695493"/>
              <a:gd name="connsiteY218" fmla="*/ 652007 h 2091193"/>
              <a:gd name="connsiteX219" fmla="*/ 1129086 w 2695493"/>
              <a:gd name="connsiteY219" fmla="*/ 707666 h 2091193"/>
              <a:gd name="connsiteX220" fmla="*/ 1144988 w 2695493"/>
              <a:gd name="connsiteY220" fmla="*/ 739471 h 2091193"/>
              <a:gd name="connsiteX221" fmla="*/ 1152940 w 2695493"/>
              <a:gd name="connsiteY221" fmla="*/ 699714 h 2091193"/>
              <a:gd name="connsiteX222" fmla="*/ 1184745 w 2695493"/>
              <a:gd name="connsiteY222" fmla="*/ 620201 h 2091193"/>
              <a:gd name="connsiteX223" fmla="*/ 1208599 w 2695493"/>
              <a:gd name="connsiteY223" fmla="*/ 532737 h 2091193"/>
              <a:gd name="connsiteX224" fmla="*/ 1256306 w 2695493"/>
              <a:gd name="connsiteY224" fmla="*/ 508883 h 2091193"/>
              <a:gd name="connsiteX225" fmla="*/ 1280160 w 2695493"/>
              <a:gd name="connsiteY225" fmla="*/ 492980 h 2091193"/>
              <a:gd name="connsiteX226" fmla="*/ 1319917 w 2695493"/>
              <a:gd name="connsiteY226" fmla="*/ 485029 h 2091193"/>
              <a:gd name="connsiteX227" fmla="*/ 1343771 w 2695493"/>
              <a:gd name="connsiteY227" fmla="*/ 477078 h 2091193"/>
              <a:gd name="connsiteX228" fmla="*/ 1423284 w 2695493"/>
              <a:gd name="connsiteY228" fmla="*/ 469127 h 2091193"/>
              <a:gd name="connsiteX229" fmla="*/ 1494846 w 2695493"/>
              <a:gd name="connsiteY229" fmla="*/ 477078 h 2091193"/>
              <a:gd name="connsiteX230" fmla="*/ 1526651 w 2695493"/>
              <a:gd name="connsiteY230" fmla="*/ 524786 h 2091193"/>
              <a:gd name="connsiteX231" fmla="*/ 1534602 w 2695493"/>
              <a:gd name="connsiteY231" fmla="*/ 548640 h 2091193"/>
              <a:gd name="connsiteX232" fmla="*/ 1566407 w 2695493"/>
              <a:gd name="connsiteY232" fmla="*/ 540688 h 2091193"/>
              <a:gd name="connsiteX233" fmla="*/ 1645920 w 2695493"/>
              <a:gd name="connsiteY233" fmla="*/ 508883 h 2091193"/>
              <a:gd name="connsiteX234" fmla="*/ 1781093 w 2695493"/>
              <a:gd name="connsiteY234" fmla="*/ 477078 h 2091193"/>
              <a:gd name="connsiteX235" fmla="*/ 1852654 w 2695493"/>
              <a:gd name="connsiteY235" fmla="*/ 445273 h 2091193"/>
              <a:gd name="connsiteX236" fmla="*/ 1932167 w 2695493"/>
              <a:gd name="connsiteY236" fmla="*/ 421419 h 2091193"/>
              <a:gd name="connsiteX237" fmla="*/ 2099145 w 2695493"/>
              <a:gd name="connsiteY237" fmla="*/ 318052 h 2091193"/>
              <a:gd name="connsiteX238" fmla="*/ 2130950 w 2695493"/>
              <a:gd name="connsiteY238" fmla="*/ 278295 h 2091193"/>
              <a:gd name="connsiteX239" fmla="*/ 2162755 w 2695493"/>
              <a:gd name="connsiteY239" fmla="*/ 222636 h 2091193"/>
              <a:gd name="connsiteX240" fmla="*/ 2178658 w 2695493"/>
              <a:gd name="connsiteY240" fmla="*/ 174928 h 2091193"/>
              <a:gd name="connsiteX241" fmla="*/ 2186609 w 2695493"/>
              <a:gd name="connsiteY241" fmla="*/ 15902 h 2091193"/>
              <a:gd name="connsiteX242" fmla="*/ 2234317 w 2695493"/>
              <a:gd name="connsiteY242" fmla="*/ 0 h 2091193"/>
              <a:gd name="connsiteX243" fmla="*/ 2361538 w 2695493"/>
              <a:gd name="connsiteY243" fmla="*/ 15902 h 2091193"/>
              <a:gd name="connsiteX244" fmla="*/ 2393343 w 2695493"/>
              <a:gd name="connsiteY244" fmla="*/ 39756 h 2091193"/>
              <a:gd name="connsiteX245" fmla="*/ 2433100 w 2695493"/>
              <a:gd name="connsiteY245" fmla="*/ 63610 h 2091193"/>
              <a:gd name="connsiteX246" fmla="*/ 2544418 w 2695493"/>
              <a:gd name="connsiteY246" fmla="*/ 230587 h 2091193"/>
              <a:gd name="connsiteX247" fmla="*/ 2608028 w 2695493"/>
              <a:gd name="connsiteY247" fmla="*/ 310100 h 2091193"/>
              <a:gd name="connsiteX248" fmla="*/ 2663687 w 2695493"/>
              <a:gd name="connsiteY248" fmla="*/ 381662 h 2091193"/>
              <a:gd name="connsiteX249" fmla="*/ 2695493 w 2695493"/>
              <a:gd name="connsiteY249" fmla="*/ 429370 h 2091193"/>
              <a:gd name="connsiteX250" fmla="*/ 2671639 w 2695493"/>
              <a:gd name="connsiteY250" fmla="*/ 508883 h 2091193"/>
              <a:gd name="connsiteX251" fmla="*/ 2631882 w 2695493"/>
              <a:gd name="connsiteY251" fmla="*/ 588396 h 2091193"/>
              <a:gd name="connsiteX252" fmla="*/ 2600077 w 2695493"/>
              <a:gd name="connsiteY252" fmla="*/ 604299 h 2091193"/>
              <a:gd name="connsiteX253" fmla="*/ 2576223 w 2695493"/>
              <a:gd name="connsiteY253" fmla="*/ 620201 h 2091193"/>
              <a:gd name="connsiteX254" fmla="*/ 2512613 w 2695493"/>
              <a:gd name="connsiteY254" fmla="*/ 636104 h 2091193"/>
              <a:gd name="connsiteX255" fmla="*/ 2472856 w 2695493"/>
              <a:gd name="connsiteY255" fmla="*/ 652007 h 2091193"/>
              <a:gd name="connsiteX256" fmla="*/ 2234317 w 2695493"/>
              <a:gd name="connsiteY256" fmla="*/ 667909 h 2091193"/>
              <a:gd name="connsiteX257" fmla="*/ 2186609 w 2695493"/>
              <a:gd name="connsiteY257" fmla="*/ 675860 h 2091193"/>
              <a:gd name="connsiteX258" fmla="*/ 2162755 w 2695493"/>
              <a:gd name="connsiteY258" fmla="*/ 683812 h 2091193"/>
              <a:gd name="connsiteX259" fmla="*/ 2122999 w 2695493"/>
              <a:gd name="connsiteY259" fmla="*/ 691763 h 2091193"/>
              <a:gd name="connsiteX260" fmla="*/ 2138901 w 2695493"/>
              <a:gd name="connsiteY260" fmla="*/ 803081 h 2091193"/>
              <a:gd name="connsiteX261" fmla="*/ 2146853 w 2695493"/>
              <a:gd name="connsiteY261" fmla="*/ 842838 h 2091193"/>
              <a:gd name="connsiteX262" fmla="*/ 2170706 w 2695493"/>
              <a:gd name="connsiteY262" fmla="*/ 985961 h 2091193"/>
              <a:gd name="connsiteX263" fmla="*/ 2178658 w 2695493"/>
              <a:gd name="connsiteY263" fmla="*/ 1025718 h 2091193"/>
              <a:gd name="connsiteX264" fmla="*/ 2258171 w 2695493"/>
              <a:gd name="connsiteY264" fmla="*/ 1137036 h 2091193"/>
              <a:gd name="connsiteX265" fmla="*/ 2305879 w 2695493"/>
              <a:gd name="connsiteY265" fmla="*/ 1208598 h 2091193"/>
              <a:gd name="connsiteX266" fmla="*/ 2353586 w 2695493"/>
              <a:gd name="connsiteY266" fmla="*/ 1264257 h 2091193"/>
              <a:gd name="connsiteX267" fmla="*/ 2385392 w 2695493"/>
              <a:gd name="connsiteY267" fmla="*/ 1319916 h 2091193"/>
              <a:gd name="connsiteX268" fmla="*/ 2480807 w 2695493"/>
              <a:gd name="connsiteY268" fmla="*/ 1447137 h 2091193"/>
              <a:gd name="connsiteX269" fmla="*/ 2496710 w 2695493"/>
              <a:gd name="connsiteY269" fmla="*/ 1470991 h 2091193"/>
              <a:gd name="connsiteX270" fmla="*/ 2528515 w 2695493"/>
              <a:gd name="connsiteY270" fmla="*/ 1534601 h 2091193"/>
              <a:gd name="connsiteX271" fmla="*/ 2528515 w 2695493"/>
              <a:gd name="connsiteY271" fmla="*/ 1630017 h 2091193"/>
              <a:gd name="connsiteX272" fmla="*/ 2496710 w 2695493"/>
              <a:gd name="connsiteY272" fmla="*/ 1645920 h 2091193"/>
              <a:gd name="connsiteX273" fmla="*/ 2401294 w 2695493"/>
              <a:gd name="connsiteY273" fmla="*/ 1709530 h 2091193"/>
              <a:gd name="connsiteX274" fmla="*/ 2369489 w 2695493"/>
              <a:gd name="connsiteY274" fmla="*/ 1741335 h 2091193"/>
              <a:gd name="connsiteX275" fmla="*/ 2353586 w 2695493"/>
              <a:gd name="connsiteY275" fmla="*/ 1765189 h 2091193"/>
              <a:gd name="connsiteX276" fmla="*/ 2329733 w 2695493"/>
              <a:gd name="connsiteY276" fmla="*/ 1773140 h 2091193"/>
              <a:gd name="connsiteX277" fmla="*/ 2266122 w 2695493"/>
              <a:gd name="connsiteY277" fmla="*/ 1789043 h 2091193"/>
              <a:gd name="connsiteX278" fmla="*/ 2075291 w 2695493"/>
              <a:gd name="connsiteY278" fmla="*/ 1765189 h 2091193"/>
              <a:gd name="connsiteX279" fmla="*/ 2035534 w 2695493"/>
              <a:gd name="connsiteY279" fmla="*/ 1733384 h 2091193"/>
              <a:gd name="connsiteX280" fmla="*/ 1963973 w 2695493"/>
              <a:gd name="connsiteY280" fmla="*/ 1709530 h 2091193"/>
              <a:gd name="connsiteX281" fmla="*/ 1908313 w 2695493"/>
              <a:gd name="connsiteY281" fmla="*/ 1685676 h 2091193"/>
              <a:gd name="connsiteX282" fmla="*/ 1852654 w 2695493"/>
              <a:gd name="connsiteY282" fmla="*/ 1653871 h 2091193"/>
              <a:gd name="connsiteX283" fmla="*/ 1757239 w 2695493"/>
              <a:gd name="connsiteY283" fmla="*/ 1614114 h 2091193"/>
              <a:gd name="connsiteX284" fmla="*/ 1677726 w 2695493"/>
              <a:gd name="connsiteY284" fmla="*/ 1574358 h 2091193"/>
              <a:gd name="connsiteX285" fmla="*/ 1645920 w 2695493"/>
              <a:gd name="connsiteY285" fmla="*/ 1558455 h 2091193"/>
              <a:gd name="connsiteX286" fmla="*/ 1598213 w 2695493"/>
              <a:gd name="connsiteY286" fmla="*/ 1518699 h 2091193"/>
              <a:gd name="connsiteX287" fmla="*/ 1582310 w 2695493"/>
              <a:gd name="connsiteY287" fmla="*/ 1486893 h 2091193"/>
              <a:gd name="connsiteX288" fmla="*/ 1566407 w 2695493"/>
              <a:gd name="connsiteY288" fmla="*/ 1423283 h 2091193"/>
              <a:gd name="connsiteX289" fmla="*/ 1542553 w 2695493"/>
              <a:gd name="connsiteY289" fmla="*/ 1391478 h 2091193"/>
              <a:gd name="connsiteX290" fmla="*/ 1550505 w 2695493"/>
              <a:gd name="connsiteY290" fmla="*/ 1280160 h 2091193"/>
              <a:gd name="connsiteX291" fmla="*/ 1566407 w 2695493"/>
              <a:gd name="connsiteY291" fmla="*/ 1256306 h 2091193"/>
              <a:gd name="connsiteX292" fmla="*/ 1574359 w 2695493"/>
              <a:gd name="connsiteY292" fmla="*/ 1232452 h 2091193"/>
              <a:gd name="connsiteX293" fmla="*/ 1566407 w 2695493"/>
              <a:gd name="connsiteY293" fmla="*/ 1168841 h 2091193"/>
              <a:gd name="connsiteX294" fmla="*/ 1542553 w 2695493"/>
              <a:gd name="connsiteY294" fmla="*/ 1144987 h 2091193"/>
              <a:gd name="connsiteX295" fmla="*/ 1518700 w 2695493"/>
              <a:gd name="connsiteY295" fmla="*/ 1113182 h 2091193"/>
              <a:gd name="connsiteX296" fmla="*/ 1510748 w 2695493"/>
              <a:gd name="connsiteY296" fmla="*/ 1089328 h 2091193"/>
              <a:gd name="connsiteX297" fmla="*/ 1502797 w 2695493"/>
              <a:gd name="connsiteY297" fmla="*/ 1049572 h 2091193"/>
              <a:gd name="connsiteX298" fmla="*/ 1423284 w 2695493"/>
              <a:gd name="connsiteY298" fmla="*/ 1009815 h 2091193"/>
              <a:gd name="connsiteX299" fmla="*/ 1367625 w 2695493"/>
              <a:gd name="connsiteY299" fmla="*/ 1001864 h 2091193"/>
              <a:gd name="connsiteX300" fmla="*/ 1327868 w 2695493"/>
              <a:gd name="connsiteY300" fmla="*/ 993913 h 2091193"/>
              <a:gd name="connsiteX301" fmla="*/ 1296063 w 2695493"/>
              <a:gd name="connsiteY301" fmla="*/ 985961 h 2091193"/>
              <a:gd name="connsiteX302" fmla="*/ 1168842 w 2695493"/>
              <a:gd name="connsiteY302" fmla="*/ 978010 h 2091193"/>
              <a:gd name="connsiteX303" fmla="*/ 1200647 w 2695493"/>
              <a:gd name="connsiteY303" fmla="*/ 1041620 h 2091193"/>
              <a:gd name="connsiteX304" fmla="*/ 1240404 w 2695493"/>
              <a:gd name="connsiteY304" fmla="*/ 1073426 h 2091193"/>
              <a:gd name="connsiteX305" fmla="*/ 1304014 w 2695493"/>
              <a:gd name="connsiteY305" fmla="*/ 1089328 h 2091193"/>
              <a:gd name="connsiteX306" fmla="*/ 1431235 w 2695493"/>
              <a:gd name="connsiteY306" fmla="*/ 1081377 h 20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2695493" h="2091193">
                <a:moveTo>
                  <a:pt x="1304014" y="1049572"/>
                </a:moveTo>
                <a:cubicBezTo>
                  <a:pt x="1306754" y="1027650"/>
                  <a:pt x="1307661" y="986619"/>
                  <a:pt x="1319917" y="962107"/>
                </a:cubicBezTo>
                <a:cubicBezTo>
                  <a:pt x="1324191" y="953560"/>
                  <a:pt x="1330519" y="946204"/>
                  <a:pt x="1335820" y="938253"/>
                </a:cubicBezTo>
                <a:cubicBezTo>
                  <a:pt x="1338470" y="925001"/>
                  <a:pt x="1338752" y="911045"/>
                  <a:pt x="1343771" y="898497"/>
                </a:cubicBezTo>
                <a:cubicBezTo>
                  <a:pt x="1348566" y="886508"/>
                  <a:pt x="1373876" y="849363"/>
                  <a:pt x="1383527" y="834887"/>
                </a:cubicBezTo>
                <a:cubicBezTo>
                  <a:pt x="1403938" y="753248"/>
                  <a:pt x="1376197" y="854433"/>
                  <a:pt x="1407381" y="771276"/>
                </a:cubicBezTo>
                <a:cubicBezTo>
                  <a:pt x="1411218" y="761044"/>
                  <a:pt x="1408137" y="747695"/>
                  <a:pt x="1415333" y="739471"/>
                </a:cubicBezTo>
                <a:cubicBezTo>
                  <a:pt x="1427919" y="725088"/>
                  <a:pt x="1463040" y="707666"/>
                  <a:pt x="1463040" y="707666"/>
                </a:cubicBezTo>
                <a:cubicBezTo>
                  <a:pt x="1470991" y="697064"/>
                  <a:pt x="1476989" y="684664"/>
                  <a:pt x="1486894" y="675860"/>
                </a:cubicBezTo>
                <a:cubicBezTo>
                  <a:pt x="1526829" y="640362"/>
                  <a:pt x="1529308" y="645114"/>
                  <a:pt x="1574359" y="636104"/>
                </a:cubicBezTo>
                <a:cubicBezTo>
                  <a:pt x="1648571" y="638754"/>
                  <a:pt x="1723309" y="634844"/>
                  <a:pt x="1796995" y="644055"/>
                </a:cubicBezTo>
                <a:cubicBezTo>
                  <a:pt x="1823133" y="647322"/>
                  <a:pt x="1851675" y="703113"/>
                  <a:pt x="1860606" y="715617"/>
                </a:cubicBezTo>
                <a:cubicBezTo>
                  <a:pt x="1897173" y="766811"/>
                  <a:pt x="1904623" y="765315"/>
                  <a:pt x="1924216" y="811033"/>
                </a:cubicBezTo>
                <a:cubicBezTo>
                  <a:pt x="1927518" y="818737"/>
                  <a:pt x="1929517" y="826936"/>
                  <a:pt x="1932167" y="834887"/>
                </a:cubicBezTo>
                <a:cubicBezTo>
                  <a:pt x="1928719" y="869367"/>
                  <a:pt x="1930960" y="905924"/>
                  <a:pt x="1916265" y="938253"/>
                </a:cubicBezTo>
                <a:cubicBezTo>
                  <a:pt x="1906455" y="959834"/>
                  <a:pt x="1891957" y="979374"/>
                  <a:pt x="1884460" y="1001864"/>
                </a:cubicBezTo>
                <a:cubicBezTo>
                  <a:pt x="1877189" y="1023676"/>
                  <a:pt x="1873834" y="1042119"/>
                  <a:pt x="1852654" y="1057523"/>
                </a:cubicBezTo>
                <a:cubicBezTo>
                  <a:pt x="1806258" y="1091265"/>
                  <a:pt x="1790913" y="1089016"/>
                  <a:pt x="1741336" y="1097280"/>
                </a:cubicBezTo>
                <a:cubicBezTo>
                  <a:pt x="1651221" y="1094629"/>
                  <a:pt x="1560740" y="1097876"/>
                  <a:pt x="1470992" y="1089328"/>
                </a:cubicBezTo>
                <a:cubicBezTo>
                  <a:pt x="1429137" y="1085342"/>
                  <a:pt x="1370173" y="1040986"/>
                  <a:pt x="1335820" y="1025718"/>
                </a:cubicBezTo>
                <a:cubicBezTo>
                  <a:pt x="1312843" y="1015506"/>
                  <a:pt x="1287369" y="1011769"/>
                  <a:pt x="1264258" y="1001864"/>
                </a:cubicBezTo>
                <a:cubicBezTo>
                  <a:pt x="1250053" y="995776"/>
                  <a:pt x="1238324" y="984922"/>
                  <a:pt x="1224501" y="978010"/>
                </a:cubicBezTo>
                <a:cubicBezTo>
                  <a:pt x="1104741" y="918130"/>
                  <a:pt x="1224353" y="987463"/>
                  <a:pt x="1129086" y="930302"/>
                </a:cubicBezTo>
                <a:cubicBezTo>
                  <a:pt x="1121135" y="919700"/>
                  <a:pt x="1108873" y="911239"/>
                  <a:pt x="1105232" y="898497"/>
                </a:cubicBezTo>
                <a:cubicBezTo>
                  <a:pt x="1095932" y="865946"/>
                  <a:pt x="1162398" y="852772"/>
                  <a:pt x="1168842" y="850789"/>
                </a:cubicBezTo>
                <a:cubicBezTo>
                  <a:pt x="1189845" y="844326"/>
                  <a:pt x="1275525" y="836529"/>
                  <a:pt x="1288112" y="834887"/>
                </a:cubicBezTo>
                <a:cubicBezTo>
                  <a:pt x="1325280" y="830039"/>
                  <a:pt x="1362324" y="824285"/>
                  <a:pt x="1399430" y="818984"/>
                </a:cubicBezTo>
                <a:cubicBezTo>
                  <a:pt x="1444487" y="821634"/>
                  <a:pt x="1489652" y="822849"/>
                  <a:pt x="1534602" y="826935"/>
                </a:cubicBezTo>
                <a:cubicBezTo>
                  <a:pt x="1548061" y="828159"/>
                  <a:pt x="1561705" y="830142"/>
                  <a:pt x="1574359" y="834887"/>
                </a:cubicBezTo>
                <a:cubicBezTo>
                  <a:pt x="1684171" y="876066"/>
                  <a:pt x="1501043" y="826497"/>
                  <a:pt x="1630018" y="858740"/>
                </a:cubicBezTo>
                <a:cubicBezTo>
                  <a:pt x="1635319" y="866691"/>
                  <a:pt x="1641646" y="874047"/>
                  <a:pt x="1645920" y="882594"/>
                </a:cubicBezTo>
                <a:cubicBezTo>
                  <a:pt x="1649668" y="890091"/>
                  <a:pt x="1649430" y="899340"/>
                  <a:pt x="1653872" y="906448"/>
                </a:cubicBezTo>
                <a:cubicBezTo>
                  <a:pt x="1662867" y="920839"/>
                  <a:pt x="1675075" y="932953"/>
                  <a:pt x="1685677" y="946205"/>
                </a:cubicBezTo>
                <a:cubicBezTo>
                  <a:pt x="1688327" y="956807"/>
                  <a:pt x="1694535" y="967120"/>
                  <a:pt x="1693628" y="978010"/>
                </a:cubicBezTo>
                <a:cubicBezTo>
                  <a:pt x="1691813" y="999790"/>
                  <a:pt x="1685195" y="1021080"/>
                  <a:pt x="1677726" y="1041620"/>
                </a:cubicBezTo>
                <a:cubicBezTo>
                  <a:pt x="1674460" y="1050601"/>
                  <a:pt x="1667690" y="1057931"/>
                  <a:pt x="1661823" y="1065474"/>
                </a:cubicBezTo>
                <a:cubicBezTo>
                  <a:pt x="1649114" y="1081814"/>
                  <a:pt x="1636703" y="1098544"/>
                  <a:pt x="1622066" y="1113182"/>
                </a:cubicBezTo>
                <a:cubicBezTo>
                  <a:pt x="1615309" y="1119939"/>
                  <a:pt x="1606164" y="1123784"/>
                  <a:pt x="1598213" y="1129085"/>
                </a:cubicBezTo>
                <a:cubicBezTo>
                  <a:pt x="1592912" y="1137036"/>
                  <a:pt x="1588703" y="1145836"/>
                  <a:pt x="1582310" y="1152939"/>
                </a:cubicBezTo>
                <a:cubicBezTo>
                  <a:pt x="1564758" y="1172441"/>
                  <a:pt x="1543042" y="1188110"/>
                  <a:pt x="1526651" y="1208598"/>
                </a:cubicBezTo>
                <a:cubicBezTo>
                  <a:pt x="1516049" y="1221850"/>
                  <a:pt x="1504260" y="1234233"/>
                  <a:pt x="1494846" y="1248354"/>
                </a:cubicBezTo>
                <a:cubicBezTo>
                  <a:pt x="1488271" y="1258217"/>
                  <a:pt x="1486657" y="1271160"/>
                  <a:pt x="1478943" y="1280160"/>
                </a:cubicBezTo>
                <a:cubicBezTo>
                  <a:pt x="1470319" y="1290222"/>
                  <a:pt x="1457740" y="1296062"/>
                  <a:pt x="1447138" y="1304013"/>
                </a:cubicBezTo>
                <a:cubicBezTo>
                  <a:pt x="1431235" y="1327867"/>
                  <a:pt x="1423284" y="1359672"/>
                  <a:pt x="1399430" y="1375575"/>
                </a:cubicBezTo>
                <a:cubicBezTo>
                  <a:pt x="1391479" y="1380876"/>
                  <a:pt x="1382333" y="1384721"/>
                  <a:pt x="1375576" y="1391478"/>
                </a:cubicBezTo>
                <a:cubicBezTo>
                  <a:pt x="1363576" y="1403478"/>
                  <a:pt x="1357167" y="1420815"/>
                  <a:pt x="1343771" y="1431234"/>
                </a:cubicBezTo>
                <a:cubicBezTo>
                  <a:pt x="1325665" y="1445317"/>
                  <a:pt x="1285630" y="1450814"/>
                  <a:pt x="1264258" y="1455088"/>
                </a:cubicBezTo>
                <a:cubicBezTo>
                  <a:pt x="1203298" y="1449787"/>
                  <a:pt x="1141953" y="1447839"/>
                  <a:pt x="1081378" y="1439186"/>
                </a:cubicBezTo>
                <a:cubicBezTo>
                  <a:pt x="1067248" y="1437167"/>
                  <a:pt x="1052888" y="1432046"/>
                  <a:pt x="1041621" y="1423283"/>
                </a:cubicBezTo>
                <a:cubicBezTo>
                  <a:pt x="1028225" y="1412864"/>
                  <a:pt x="1019680" y="1397337"/>
                  <a:pt x="1009816" y="1383527"/>
                </a:cubicBezTo>
                <a:cubicBezTo>
                  <a:pt x="993152" y="1360198"/>
                  <a:pt x="976858" y="1336548"/>
                  <a:pt x="962108" y="1311965"/>
                </a:cubicBezTo>
                <a:cubicBezTo>
                  <a:pt x="895759" y="1201382"/>
                  <a:pt x="976457" y="1340664"/>
                  <a:pt x="922352" y="1232452"/>
                </a:cubicBezTo>
                <a:cubicBezTo>
                  <a:pt x="915441" y="1218629"/>
                  <a:pt x="905410" y="1206518"/>
                  <a:pt x="898498" y="1192695"/>
                </a:cubicBezTo>
                <a:cubicBezTo>
                  <a:pt x="892115" y="1179929"/>
                  <a:pt x="889362" y="1165506"/>
                  <a:pt x="882595" y="1152939"/>
                </a:cubicBezTo>
                <a:cubicBezTo>
                  <a:pt x="870741" y="1130923"/>
                  <a:pt x="842839" y="1089328"/>
                  <a:pt x="842839" y="1089328"/>
                </a:cubicBezTo>
                <a:cubicBezTo>
                  <a:pt x="861721" y="1076741"/>
                  <a:pt x="881234" y="1064370"/>
                  <a:pt x="898498" y="1049572"/>
                </a:cubicBezTo>
                <a:cubicBezTo>
                  <a:pt x="907036" y="1042254"/>
                  <a:pt x="912816" y="1031678"/>
                  <a:pt x="922352" y="1025718"/>
                </a:cubicBezTo>
                <a:cubicBezTo>
                  <a:pt x="934455" y="1018153"/>
                  <a:pt x="948856" y="1015116"/>
                  <a:pt x="962108" y="1009815"/>
                </a:cubicBezTo>
                <a:cubicBezTo>
                  <a:pt x="1118795" y="1012717"/>
                  <a:pt x="1414520" y="987365"/>
                  <a:pt x="1590261" y="1065474"/>
                </a:cubicBezTo>
                <a:cubicBezTo>
                  <a:pt x="1614115" y="1076076"/>
                  <a:pt x="1639158" y="1084329"/>
                  <a:pt x="1661823" y="1097280"/>
                </a:cubicBezTo>
                <a:cubicBezTo>
                  <a:pt x="1685842" y="1111005"/>
                  <a:pt x="1713826" y="1141331"/>
                  <a:pt x="1733385" y="1160890"/>
                </a:cubicBezTo>
                <a:cubicBezTo>
                  <a:pt x="1743858" y="1202782"/>
                  <a:pt x="1751320" y="1212483"/>
                  <a:pt x="1725433" y="1264257"/>
                </a:cubicBezTo>
                <a:cubicBezTo>
                  <a:pt x="1719506" y="1276110"/>
                  <a:pt x="1704866" y="1281087"/>
                  <a:pt x="1693628" y="1288111"/>
                </a:cubicBezTo>
                <a:cubicBezTo>
                  <a:pt x="1662404" y="1307626"/>
                  <a:pt x="1632689" y="1330841"/>
                  <a:pt x="1598213" y="1343770"/>
                </a:cubicBezTo>
                <a:cubicBezTo>
                  <a:pt x="1514594" y="1375127"/>
                  <a:pt x="1554264" y="1356389"/>
                  <a:pt x="1478943" y="1399429"/>
                </a:cubicBezTo>
                <a:lnTo>
                  <a:pt x="1224501" y="1383527"/>
                </a:lnTo>
                <a:cubicBezTo>
                  <a:pt x="1159276" y="1378378"/>
                  <a:pt x="1194806" y="1377004"/>
                  <a:pt x="1137037" y="1359673"/>
                </a:cubicBezTo>
                <a:cubicBezTo>
                  <a:pt x="1124092" y="1355790"/>
                  <a:pt x="1110532" y="1354372"/>
                  <a:pt x="1097280" y="1351721"/>
                </a:cubicBezTo>
                <a:cubicBezTo>
                  <a:pt x="1084028" y="1343770"/>
                  <a:pt x="1071347" y="1334778"/>
                  <a:pt x="1057524" y="1327867"/>
                </a:cubicBezTo>
                <a:cubicBezTo>
                  <a:pt x="994665" y="1296437"/>
                  <a:pt x="1014198" y="1311204"/>
                  <a:pt x="954157" y="1288111"/>
                </a:cubicBezTo>
                <a:cubicBezTo>
                  <a:pt x="935317" y="1280865"/>
                  <a:pt x="916552" y="1273284"/>
                  <a:pt x="898498" y="1264257"/>
                </a:cubicBezTo>
                <a:cubicBezTo>
                  <a:pt x="884675" y="1257345"/>
                  <a:pt x="873007" y="1246347"/>
                  <a:pt x="858741" y="1240403"/>
                </a:cubicBezTo>
                <a:cubicBezTo>
                  <a:pt x="840930" y="1232982"/>
                  <a:pt x="821635" y="1229801"/>
                  <a:pt x="803082" y="1224500"/>
                </a:cubicBezTo>
                <a:cubicBezTo>
                  <a:pt x="789830" y="1213898"/>
                  <a:pt x="777229" y="1202427"/>
                  <a:pt x="763326" y="1192695"/>
                </a:cubicBezTo>
                <a:cubicBezTo>
                  <a:pt x="750665" y="1183832"/>
                  <a:pt x="735120" y="1179108"/>
                  <a:pt x="723569" y="1168841"/>
                </a:cubicBezTo>
                <a:cubicBezTo>
                  <a:pt x="710885" y="1157566"/>
                  <a:pt x="702939" y="1141857"/>
                  <a:pt x="691764" y="1129085"/>
                </a:cubicBezTo>
                <a:cubicBezTo>
                  <a:pt x="684359" y="1120622"/>
                  <a:pt x="674814" y="1114107"/>
                  <a:pt x="667910" y="1105231"/>
                </a:cubicBezTo>
                <a:cubicBezTo>
                  <a:pt x="656176" y="1090144"/>
                  <a:pt x="650311" y="1070309"/>
                  <a:pt x="636105" y="1057523"/>
                </a:cubicBezTo>
                <a:cubicBezTo>
                  <a:pt x="622889" y="1045629"/>
                  <a:pt x="604300" y="1041620"/>
                  <a:pt x="588397" y="1033669"/>
                </a:cubicBezTo>
                <a:cubicBezTo>
                  <a:pt x="583096" y="1023067"/>
                  <a:pt x="578375" y="1012155"/>
                  <a:pt x="572494" y="1001864"/>
                </a:cubicBezTo>
                <a:cubicBezTo>
                  <a:pt x="567753" y="993567"/>
                  <a:pt x="560356" y="986794"/>
                  <a:pt x="556592" y="978010"/>
                </a:cubicBezTo>
                <a:cubicBezTo>
                  <a:pt x="552287" y="967966"/>
                  <a:pt x="551291" y="956807"/>
                  <a:pt x="548640" y="946205"/>
                </a:cubicBezTo>
                <a:cubicBezTo>
                  <a:pt x="551291" y="901148"/>
                  <a:pt x="547293" y="855200"/>
                  <a:pt x="556592" y="811033"/>
                </a:cubicBezTo>
                <a:cubicBezTo>
                  <a:pt x="558561" y="801682"/>
                  <a:pt x="571102" y="797132"/>
                  <a:pt x="580446" y="795130"/>
                </a:cubicBezTo>
                <a:cubicBezTo>
                  <a:pt x="609071" y="788996"/>
                  <a:pt x="638805" y="790326"/>
                  <a:pt x="667910" y="787179"/>
                </a:cubicBezTo>
                <a:lnTo>
                  <a:pt x="874644" y="763325"/>
                </a:lnTo>
                <a:lnTo>
                  <a:pt x="954157" y="755373"/>
                </a:lnTo>
                <a:lnTo>
                  <a:pt x="1280160" y="763325"/>
                </a:lnTo>
                <a:cubicBezTo>
                  <a:pt x="1291934" y="764694"/>
                  <a:pt x="1284371" y="793181"/>
                  <a:pt x="1296063" y="795130"/>
                </a:cubicBezTo>
                <a:cubicBezTo>
                  <a:pt x="1309135" y="797309"/>
                  <a:pt x="1317084" y="778979"/>
                  <a:pt x="1327868" y="771276"/>
                </a:cubicBezTo>
                <a:cubicBezTo>
                  <a:pt x="1354093" y="752543"/>
                  <a:pt x="1352466" y="755001"/>
                  <a:pt x="1383527" y="739471"/>
                </a:cubicBezTo>
                <a:cubicBezTo>
                  <a:pt x="1388828" y="731520"/>
                  <a:pt x="1392238" y="721910"/>
                  <a:pt x="1399430" y="715617"/>
                </a:cubicBezTo>
                <a:cubicBezTo>
                  <a:pt x="1413814" y="703031"/>
                  <a:pt x="1447138" y="683812"/>
                  <a:pt x="1447138" y="683812"/>
                </a:cubicBezTo>
                <a:cubicBezTo>
                  <a:pt x="1452439" y="675861"/>
                  <a:pt x="1457306" y="667603"/>
                  <a:pt x="1463040" y="659958"/>
                </a:cubicBezTo>
                <a:cubicBezTo>
                  <a:pt x="1473223" y="646381"/>
                  <a:pt x="1485432" y="634322"/>
                  <a:pt x="1494846" y="620201"/>
                </a:cubicBezTo>
                <a:cubicBezTo>
                  <a:pt x="1506699" y="602421"/>
                  <a:pt x="1514083" y="581823"/>
                  <a:pt x="1526651" y="564542"/>
                </a:cubicBezTo>
                <a:cubicBezTo>
                  <a:pt x="1535469" y="552417"/>
                  <a:pt x="1548495" y="543943"/>
                  <a:pt x="1558456" y="532737"/>
                </a:cubicBezTo>
                <a:cubicBezTo>
                  <a:pt x="1647369" y="432708"/>
                  <a:pt x="1517128" y="563332"/>
                  <a:pt x="1645920" y="445273"/>
                </a:cubicBezTo>
                <a:cubicBezTo>
                  <a:pt x="1659736" y="432609"/>
                  <a:pt x="1670426" y="416409"/>
                  <a:pt x="1685677" y="405516"/>
                </a:cubicBezTo>
                <a:cubicBezTo>
                  <a:pt x="1786907" y="333209"/>
                  <a:pt x="1721950" y="389647"/>
                  <a:pt x="1812898" y="349857"/>
                </a:cubicBezTo>
                <a:cubicBezTo>
                  <a:pt x="1837898" y="338919"/>
                  <a:pt x="1860053" y="322304"/>
                  <a:pt x="1884460" y="310100"/>
                </a:cubicBezTo>
                <a:cubicBezTo>
                  <a:pt x="1914400" y="295130"/>
                  <a:pt x="1925653" y="293839"/>
                  <a:pt x="1956021" y="286247"/>
                </a:cubicBezTo>
                <a:cubicBezTo>
                  <a:pt x="1987826" y="288897"/>
                  <a:pt x="2020599" y="285975"/>
                  <a:pt x="2051437" y="294198"/>
                </a:cubicBezTo>
                <a:cubicBezTo>
                  <a:pt x="2062302" y="297095"/>
                  <a:pt x="2065233" y="313023"/>
                  <a:pt x="2075291" y="318052"/>
                </a:cubicBezTo>
                <a:cubicBezTo>
                  <a:pt x="2092549" y="326681"/>
                  <a:pt x="2112941" y="327027"/>
                  <a:pt x="2130950" y="333954"/>
                </a:cubicBezTo>
                <a:cubicBezTo>
                  <a:pt x="2229311" y="371785"/>
                  <a:pt x="2121589" y="351466"/>
                  <a:pt x="2250220" y="365760"/>
                </a:cubicBezTo>
                <a:cubicBezTo>
                  <a:pt x="2268773" y="373711"/>
                  <a:pt x="2286909" y="382715"/>
                  <a:pt x="2305879" y="389613"/>
                </a:cubicBezTo>
                <a:cubicBezTo>
                  <a:pt x="2333403" y="399622"/>
                  <a:pt x="2375746" y="402323"/>
                  <a:pt x="2401294" y="405516"/>
                </a:cubicBezTo>
                <a:cubicBezTo>
                  <a:pt x="2406595" y="413467"/>
                  <a:pt x="2413842" y="420422"/>
                  <a:pt x="2417197" y="429370"/>
                </a:cubicBezTo>
                <a:cubicBezTo>
                  <a:pt x="2421942" y="442024"/>
                  <a:pt x="2411633" y="469127"/>
                  <a:pt x="2425148" y="469127"/>
                </a:cubicBezTo>
                <a:cubicBezTo>
                  <a:pt x="2438663" y="469127"/>
                  <a:pt x="2429217" y="442315"/>
                  <a:pt x="2433100" y="429370"/>
                </a:cubicBezTo>
                <a:cubicBezTo>
                  <a:pt x="2437201" y="415699"/>
                  <a:pt x="2440438" y="401032"/>
                  <a:pt x="2449002" y="389613"/>
                </a:cubicBezTo>
                <a:cubicBezTo>
                  <a:pt x="2461387" y="373100"/>
                  <a:pt x="2494807" y="358760"/>
                  <a:pt x="2512613" y="349857"/>
                </a:cubicBezTo>
                <a:cubicBezTo>
                  <a:pt x="2539117" y="352507"/>
                  <a:pt x="2566081" y="352227"/>
                  <a:pt x="2592126" y="357808"/>
                </a:cubicBezTo>
                <a:cubicBezTo>
                  <a:pt x="2603716" y="360292"/>
                  <a:pt x="2616217" y="364711"/>
                  <a:pt x="2623931" y="373711"/>
                </a:cubicBezTo>
                <a:cubicBezTo>
                  <a:pt x="2642020" y="394816"/>
                  <a:pt x="2639715" y="429014"/>
                  <a:pt x="2647785" y="453224"/>
                </a:cubicBezTo>
                <a:cubicBezTo>
                  <a:pt x="2651533" y="464469"/>
                  <a:pt x="2658386" y="474427"/>
                  <a:pt x="2663687" y="485029"/>
                </a:cubicBezTo>
                <a:cubicBezTo>
                  <a:pt x="2658386" y="527436"/>
                  <a:pt x="2663127" y="572362"/>
                  <a:pt x="2647785" y="612250"/>
                </a:cubicBezTo>
                <a:cubicBezTo>
                  <a:pt x="2633822" y="648554"/>
                  <a:pt x="2516578" y="759359"/>
                  <a:pt x="2496710" y="779227"/>
                </a:cubicBezTo>
                <a:lnTo>
                  <a:pt x="2441051" y="834887"/>
                </a:lnTo>
                <a:cubicBezTo>
                  <a:pt x="2433100" y="842838"/>
                  <a:pt x="2423944" y="849744"/>
                  <a:pt x="2417197" y="858740"/>
                </a:cubicBezTo>
                <a:cubicBezTo>
                  <a:pt x="2409246" y="869342"/>
                  <a:pt x="2402714" y="881175"/>
                  <a:pt x="2393343" y="890546"/>
                </a:cubicBezTo>
                <a:cubicBezTo>
                  <a:pt x="2380346" y="903544"/>
                  <a:pt x="2353490" y="919012"/>
                  <a:pt x="2337684" y="930302"/>
                </a:cubicBezTo>
                <a:cubicBezTo>
                  <a:pt x="2326900" y="938005"/>
                  <a:pt x="2317385" y="947581"/>
                  <a:pt x="2305879" y="954156"/>
                </a:cubicBezTo>
                <a:cubicBezTo>
                  <a:pt x="2298602" y="958314"/>
                  <a:pt x="2289729" y="958805"/>
                  <a:pt x="2282025" y="962107"/>
                </a:cubicBezTo>
                <a:cubicBezTo>
                  <a:pt x="2271130" y="966776"/>
                  <a:pt x="2260822" y="972709"/>
                  <a:pt x="2250220" y="978010"/>
                </a:cubicBezTo>
                <a:cubicBezTo>
                  <a:pt x="2200988" y="975548"/>
                  <a:pt x="2122884" y="985912"/>
                  <a:pt x="2067340" y="962107"/>
                </a:cubicBezTo>
                <a:cubicBezTo>
                  <a:pt x="2056445" y="957438"/>
                  <a:pt x="2046136" y="951506"/>
                  <a:pt x="2035534" y="946205"/>
                </a:cubicBezTo>
                <a:cubicBezTo>
                  <a:pt x="2032884" y="935603"/>
                  <a:pt x="2025786" y="925179"/>
                  <a:pt x="2027583" y="914400"/>
                </a:cubicBezTo>
                <a:cubicBezTo>
                  <a:pt x="2034638" y="872073"/>
                  <a:pt x="2047381" y="856873"/>
                  <a:pt x="2067340" y="826935"/>
                </a:cubicBezTo>
                <a:cubicBezTo>
                  <a:pt x="2083242" y="834886"/>
                  <a:pt x="2102475" y="838217"/>
                  <a:pt x="2115047" y="850789"/>
                </a:cubicBezTo>
                <a:cubicBezTo>
                  <a:pt x="2127619" y="863361"/>
                  <a:pt x="2130472" y="882842"/>
                  <a:pt x="2138901" y="898497"/>
                </a:cubicBezTo>
                <a:cubicBezTo>
                  <a:pt x="2175606" y="966664"/>
                  <a:pt x="2167120" y="939255"/>
                  <a:pt x="2194560" y="1009815"/>
                </a:cubicBezTo>
                <a:cubicBezTo>
                  <a:pt x="2205804" y="1038728"/>
                  <a:pt x="2213635" y="1068990"/>
                  <a:pt x="2226366" y="1097280"/>
                </a:cubicBezTo>
                <a:cubicBezTo>
                  <a:pt x="2237564" y="1122164"/>
                  <a:pt x="2253355" y="1144725"/>
                  <a:pt x="2266122" y="1168841"/>
                </a:cubicBezTo>
                <a:cubicBezTo>
                  <a:pt x="2277214" y="1189792"/>
                  <a:pt x="2289417" y="1210326"/>
                  <a:pt x="2297927" y="1232452"/>
                </a:cubicBezTo>
                <a:cubicBezTo>
                  <a:pt x="2315979" y="1279388"/>
                  <a:pt x="2345635" y="1375575"/>
                  <a:pt x="2345635" y="1375575"/>
                </a:cubicBezTo>
                <a:cubicBezTo>
                  <a:pt x="2354394" y="1428128"/>
                  <a:pt x="2363713" y="1459946"/>
                  <a:pt x="2345635" y="1518699"/>
                </a:cubicBezTo>
                <a:cubicBezTo>
                  <a:pt x="2343170" y="1526710"/>
                  <a:pt x="2329912" y="1524617"/>
                  <a:pt x="2321781" y="1526650"/>
                </a:cubicBezTo>
                <a:cubicBezTo>
                  <a:pt x="2308670" y="1529928"/>
                  <a:pt x="2295277" y="1531951"/>
                  <a:pt x="2282025" y="1534601"/>
                </a:cubicBezTo>
                <a:cubicBezTo>
                  <a:pt x="2217770" y="1530585"/>
                  <a:pt x="2146044" y="1532728"/>
                  <a:pt x="2083242" y="1510747"/>
                </a:cubicBezTo>
                <a:cubicBezTo>
                  <a:pt x="2053015" y="1500167"/>
                  <a:pt x="2025294" y="1483418"/>
                  <a:pt x="1995778" y="1470991"/>
                </a:cubicBezTo>
                <a:cubicBezTo>
                  <a:pt x="1974907" y="1462203"/>
                  <a:pt x="1953107" y="1455759"/>
                  <a:pt x="1932167" y="1447137"/>
                </a:cubicBezTo>
                <a:cubicBezTo>
                  <a:pt x="1871924" y="1422331"/>
                  <a:pt x="1867927" y="1420902"/>
                  <a:pt x="1820849" y="1391478"/>
                </a:cubicBezTo>
                <a:cubicBezTo>
                  <a:pt x="1812745" y="1386413"/>
                  <a:pt x="1804336" y="1381693"/>
                  <a:pt x="1796995" y="1375575"/>
                </a:cubicBezTo>
                <a:cubicBezTo>
                  <a:pt x="1788356" y="1368376"/>
                  <a:pt x="1773141" y="1340476"/>
                  <a:pt x="1773141" y="1351721"/>
                </a:cubicBezTo>
                <a:cubicBezTo>
                  <a:pt x="1773141" y="1388946"/>
                  <a:pt x="1804968" y="1405409"/>
                  <a:pt x="1828800" y="1423283"/>
                </a:cubicBezTo>
                <a:lnTo>
                  <a:pt x="1892411" y="1534601"/>
                </a:lnTo>
                <a:cubicBezTo>
                  <a:pt x="1903013" y="1553154"/>
                  <a:pt x="1912363" y="1572480"/>
                  <a:pt x="1924216" y="1590260"/>
                </a:cubicBezTo>
                <a:cubicBezTo>
                  <a:pt x="1940119" y="1614114"/>
                  <a:pt x="1957869" y="1636835"/>
                  <a:pt x="1971924" y="1661822"/>
                </a:cubicBezTo>
                <a:cubicBezTo>
                  <a:pt x="1981820" y="1679415"/>
                  <a:pt x="1986751" y="1699427"/>
                  <a:pt x="1995778" y="1717481"/>
                </a:cubicBezTo>
                <a:cubicBezTo>
                  <a:pt x="2005334" y="1736593"/>
                  <a:pt x="2016981" y="1754587"/>
                  <a:pt x="2027583" y="1773140"/>
                </a:cubicBezTo>
                <a:cubicBezTo>
                  <a:pt x="2030233" y="1786392"/>
                  <a:pt x="2030789" y="1800243"/>
                  <a:pt x="2035534" y="1812897"/>
                </a:cubicBezTo>
                <a:cubicBezTo>
                  <a:pt x="2038889" y="1821845"/>
                  <a:pt x="2047163" y="1828204"/>
                  <a:pt x="2051437" y="1836751"/>
                </a:cubicBezTo>
                <a:cubicBezTo>
                  <a:pt x="2055185" y="1844248"/>
                  <a:pt x="2056738" y="1852654"/>
                  <a:pt x="2059388" y="1860605"/>
                </a:cubicBezTo>
                <a:cubicBezTo>
                  <a:pt x="1997390" y="1881270"/>
                  <a:pt x="2080995" y="1848374"/>
                  <a:pt x="2011680" y="1900361"/>
                </a:cubicBezTo>
                <a:cubicBezTo>
                  <a:pt x="2000262" y="1908925"/>
                  <a:pt x="1985288" y="1911252"/>
                  <a:pt x="1971924" y="1916264"/>
                </a:cubicBezTo>
                <a:cubicBezTo>
                  <a:pt x="1940609" y="1928007"/>
                  <a:pt x="1941269" y="1925349"/>
                  <a:pt x="1900362" y="1932167"/>
                </a:cubicBezTo>
                <a:cubicBezTo>
                  <a:pt x="1842052" y="1926866"/>
                  <a:pt x="1782846" y="1927747"/>
                  <a:pt x="1725433" y="1916264"/>
                </a:cubicBezTo>
                <a:cubicBezTo>
                  <a:pt x="1697765" y="1910730"/>
                  <a:pt x="1615993" y="1878851"/>
                  <a:pt x="1582310" y="1852653"/>
                </a:cubicBezTo>
                <a:cubicBezTo>
                  <a:pt x="1570475" y="1843448"/>
                  <a:pt x="1561107" y="1831450"/>
                  <a:pt x="1550505" y="1820848"/>
                </a:cubicBezTo>
                <a:cubicBezTo>
                  <a:pt x="1542554" y="1823499"/>
                  <a:pt x="1531887" y="1822255"/>
                  <a:pt x="1526651" y="1828800"/>
                </a:cubicBezTo>
                <a:cubicBezTo>
                  <a:pt x="1519824" y="1837333"/>
                  <a:pt x="1521702" y="1850098"/>
                  <a:pt x="1518700" y="1860605"/>
                </a:cubicBezTo>
                <a:cubicBezTo>
                  <a:pt x="1516397" y="1868664"/>
                  <a:pt x="1513399" y="1876508"/>
                  <a:pt x="1510748" y="1884459"/>
                </a:cubicBezTo>
                <a:cubicBezTo>
                  <a:pt x="1508098" y="1942768"/>
                  <a:pt x="1512393" y="2001812"/>
                  <a:pt x="1502797" y="2059387"/>
                </a:cubicBezTo>
                <a:cubicBezTo>
                  <a:pt x="1501226" y="2068813"/>
                  <a:pt x="1487924" y="2072024"/>
                  <a:pt x="1478943" y="2075290"/>
                </a:cubicBezTo>
                <a:cubicBezTo>
                  <a:pt x="1458403" y="2082759"/>
                  <a:pt x="1415333" y="2091193"/>
                  <a:pt x="1415333" y="2091193"/>
                </a:cubicBezTo>
                <a:cubicBezTo>
                  <a:pt x="1356593" y="2086158"/>
                  <a:pt x="1130990" y="2079980"/>
                  <a:pt x="1033670" y="2043485"/>
                </a:cubicBezTo>
                <a:cubicBezTo>
                  <a:pt x="1001543" y="2031437"/>
                  <a:pt x="921496" y="1983101"/>
                  <a:pt x="890546" y="1956020"/>
                </a:cubicBezTo>
                <a:cubicBezTo>
                  <a:pt x="865158" y="1933806"/>
                  <a:pt x="818985" y="1884459"/>
                  <a:pt x="818985" y="1884459"/>
                </a:cubicBezTo>
                <a:cubicBezTo>
                  <a:pt x="813684" y="1868556"/>
                  <a:pt x="809801" y="1852108"/>
                  <a:pt x="803082" y="1836751"/>
                </a:cubicBezTo>
                <a:cubicBezTo>
                  <a:pt x="763289" y="1745794"/>
                  <a:pt x="774987" y="1781407"/>
                  <a:pt x="739472" y="1717481"/>
                </a:cubicBezTo>
                <a:cubicBezTo>
                  <a:pt x="705848" y="1656958"/>
                  <a:pt x="740986" y="1711800"/>
                  <a:pt x="707666" y="1661822"/>
                </a:cubicBezTo>
                <a:cubicBezTo>
                  <a:pt x="689737" y="1608032"/>
                  <a:pt x="716290" y="1670445"/>
                  <a:pt x="659959" y="1614114"/>
                </a:cubicBezTo>
                <a:cubicBezTo>
                  <a:pt x="651578" y="1605733"/>
                  <a:pt x="682119" y="1623127"/>
                  <a:pt x="691764" y="1630017"/>
                </a:cubicBezTo>
                <a:cubicBezTo>
                  <a:pt x="700914" y="1636553"/>
                  <a:pt x="707667" y="1645920"/>
                  <a:pt x="715618" y="1653871"/>
                </a:cubicBezTo>
                <a:cubicBezTo>
                  <a:pt x="710317" y="1675074"/>
                  <a:pt x="710329" y="1698376"/>
                  <a:pt x="699715" y="1717481"/>
                </a:cubicBezTo>
                <a:cubicBezTo>
                  <a:pt x="695645" y="1724808"/>
                  <a:pt x="683920" y="1723130"/>
                  <a:pt x="675861" y="1725433"/>
                </a:cubicBezTo>
                <a:cubicBezTo>
                  <a:pt x="665354" y="1728435"/>
                  <a:pt x="654658" y="1730734"/>
                  <a:pt x="644056" y="1733384"/>
                </a:cubicBezTo>
                <a:cubicBezTo>
                  <a:pt x="617552" y="1730734"/>
                  <a:pt x="589131" y="1735678"/>
                  <a:pt x="564543" y="1725433"/>
                </a:cubicBezTo>
                <a:cubicBezTo>
                  <a:pt x="553601" y="1720874"/>
                  <a:pt x="556354" y="1702627"/>
                  <a:pt x="548640" y="1693627"/>
                </a:cubicBezTo>
                <a:cubicBezTo>
                  <a:pt x="540016" y="1683565"/>
                  <a:pt x="527437" y="1677724"/>
                  <a:pt x="516835" y="1669773"/>
                </a:cubicBezTo>
                <a:cubicBezTo>
                  <a:pt x="508884" y="1651220"/>
                  <a:pt x="499770" y="1633123"/>
                  <a:pt x="492981" y="1614114"/>
                </a:cubicBezTo>
                <a:cubicBezTo>
                  <a:pt x="486491" y="1595943"/>
                  <a:pt x="484680" y="1576190"/>
                  <a:pt x="477079" y="1558455"/>
                </a:cubicBezTo>
                <a:cubicBezTo>
                  <a:pt x="468661" y="1538814"/>
                  <a:pt x="454829" y="1521909"/>
                  <a:pt x="445273" y="1502796"/>
                </a:cubicBezTo>
                <a:cubicBezTo>
                  <a:pt x="402781" y="1417812"/>
                  <a:pt x="434076" y="1477157"/>
                  <a:pt x="413468" y="1415332"/>
                </a:cubicBezTo>
                <a:cubicBezTo>
                  <a:pt x="406181" y="1393471"/>
                  <a:pt x="395193" y="1374037"/>
                  <a:pt x="389614" y="1351721"/>
                </a:cubicBezTo>
                <a:cubicBezTo>
                  <a:pt x="386336" y="1338610"/>
                  <a:pt x="384313" y="1325217"/>
                  <a:pt x="381663" y="1311965"/>
                </a:cubicBezTo>
                <a:cubicBezTo>
                  <a:pt x="428008" y="1296515"/>
                  <a:pt x="402549" y="1311976"/>
                  <a:pt x="357809" y="1272208"/>
                </a:cubicBezTo>
                <a:cubicBezTo>
                  <a:pt x="296270" y="1217507"/>
                  <a:pt x="384711" y="1254905"/>
                  <a:pt x="278296" y="1224500"/>
                </a:cubicBezTo>
                <a:cubicBezTo>
                  <a:pt x="265044" y="1213898"/>
                  <a:pt x="252661" y="1202109"/>
                  <a:pt x="238540" y="1192695"/>
                </a:cubicBezTo>
                <a:cubicBezTo>
                  <a:pt x="220760" y="1180842"/>
                  <a:pt x="199877" y="1173840"/>
                  <a:pt x="182880" y="1160890"/>
                </a:cubicBezTo>
                <a:cubicBezTo>
                  <a:pt x="144006" y="1131272"/>
                  <a:pt x="110659" y="1094797"/>
                  <a:pt x="71562" y="1065474"/>
                </a:cubicBezTo>
                <a:cubicBezTo>
                  <a:pt x="60960" y="1057523"/>
                  <a:pt x="48561" y="1051525"/>
                  <a:pt x="39757" y="1041620"/>
                </a:cubicBezTo>
                <a:cubicBezTo>
                  <a:pt x="10594" y="1008812"/>
                  <a:pt x="10799" y="1002452"/>
                  <a:pt x="0" y="970059"/>
                </a:cubicBezTo>
                <a:cubicBezTo>
                  <a:pt x="2651" y="938254"/>
                  <a:pt x="-272" y="905481"/>
                  <a:pt x="7952" y="874643"/>
                </a:cubicBezTo>
                <a:cubicBezTo>
                  <a:pt x="10400" y="865462"/>
                  <a:pt x="59080" y="829200"/>
                  <a:pt x="63611" y="826935"/>
                </a:cubicBezTo>
                <a:cubicBezTo>
                  <a:pt x="78604" y="819439"/>
                  <a:pt x="95057" y="815099"/>
                  <a:pt x="111319" y="811033"/>
                </a:cubicBezTo>
                <a:cubicBezTo>
                  <a:pt x="121921" y="808382"/>
                  <a:pt x="132616" y="806083"/>
                  <a:pt x="143124" y="803081"/>
                </a:cubicBezTo>
                <a:cubicBezTo>
                  <a:pt x="151183" y="800778"/>
                  <a:pt x="158616" y="795707"/>
                  <a:pt x="166978" y="795130"/>
                </a:cubicBezTo>
                <a:cubicBezTo>
                  <a:pt x="235777" y="790385"/>
                  <a:pt x="304801" y="789829"/>
                  <a:pt x="373712" y="787179"/>
                </a:cubicBezTo>
                <a:cubicBezTo>
                  <a:pt x="416062" y="773061"/>
                  <a:pt x="421619" y="767667"/>
                  <a:pt x="485030" y="787179"/>
                </a:cubicBezTo>
                <a:cubicBezTo>
                  <a:pt x="494164" y="789989"/>
                  <a:pt x="494815" y="803692"/>
                  <a:pt x="500933" y="811033"/>
                </a:cubicBezTo>
                <a:cubicBezTo>
                  <a:pt x="508132" y="819671"/>
                  <a:pt x="516835" y="826936"/>
                  <a:pt x="524786" y="834887"/>
                </a:cubicBezTo>
                <a:cubicBezTo>
                  <a:pt x="532737" y="826936"/>
                  <a:pt x="543061" y="820796"/>
                  <a:pt x="548640" y="811033"/>
                </a:cubicBezTo>
                <a:cubicBezTo>
                  <a:pt x="554062" y="801545"/>
                  <a:pt x="554719" y="789994"/>
                  <a:pt x="556592" y="779227"/>
                </a:cubicBezTo>
                <a:cubicBezTo>
                  <a:pt x="565328" y="728999"/>
                  <a:pt x="573236" y="678623"/>
                  <a:pt x="580446" y="628153"/>
                </a:cubicBezTo>
                <a:cubicBezTo>
                  <a:pt x="584584" y="599185"/>
                  <a:pt x="586976" y="568804"/>
                  <a:pt x="596348" y="540688"/>
                </a:cubicBezTo>
                <a:cubicBezTo>
                  <a:pt x="600862" y="527148"/>
                  <a:pt x="607239" y="514296"/>
                  <a:pt x="612251" y="500932"/>
                </a:cubicBezTo>
                <a:cubicBezTo>
                  <a:pt x="615194" y="493084"/>
                  <a:pt x="616454" y="484575"/>
                  <a:pt x="620202" y="477078"/>
                </a:cubicBezTo>
                <a:cubicBezTo>
                  <a:pt x="624476" y="468531"/>
                  <a:pt x="630804" y="461175"/>
                  <a:pt x="636105" y="453224"/>
                </a:cubicBezTo>
                <a:cubicBezTo>
                  <a:pt x="652008" y="458525"/>
                  <a:pt x="668820" y="461630"/>
                  <a:pt x="683813" y="469127"/>
                </a:cubicBezTo>
                <a:cubicBezTo>
                  <a:pt x="695666" y="475053"/>
                  <a:pt x="704380" y="485957"/>
                  <a:pt x="715618" y="492980"/>
                </a:cubicBezTo>
                <a:cubicBezTo>
                  <a:pt x="725669" y="499262"/>
                  <a:pt x="737259" y="502785"/>
                  <a:pt x="747423" y="508883"/>
                </a:cubicBezTo>
                <a:cubicBezTo>
                  <a:pt x="758739" y="515673"/>
                  <a:pt x="818566" y="558014"/>
                  <a:pt x="834887" y="564542"/>
                </a:cubicBezTo>
                <a:cubicBezTo>
                  <a:pt x="887327" y="585518"/>
                  <a:pt x="867993" y="579353"/>
                  <a:pt x="930303" y="596347"/>
                </a:cubicBezTo>
                <a:cubicBezTo>
                  <a:pt x="940846" y="599222"/>
                  <a:pt x="951876" y="600462"/>
                  <a:pt x="962108" y="604299"/>
                </a:cubicBezTo>
                <a:cubicBezTo>
                  <a:pt x="973206" y="608461"/>
                  <a:pt x="982908" y="615799"/>
                  <a:pt x="993913" y="620201"/>
                </a:cubicBezTo>
                <a:cubicBezTo>
                  <a:pt x="1011909" y="627399"/>
                  <a:pt x="1055588" y="637413"/>
                  <a:pt x="1073426" y="652007"/>
                </a:cubicBezTo>
                <a:cubicBezTo>
                  <a:pt x="1093733" y="668622"/>
                  <a:pt x="1129086" y="707666"/>
                  <a:pt x="1129086" y="707666"/>
                </a:cubicBezTo>
                <a:cubicBezTo>
                  <a:pt x="1134387" y="718268"/>
                  <a:pt x="1133743" y="743220"/>
                  <a:pt x="1144988" y="739471"/>
                </a:cubicBezTo>
                <a:cubicBezTo>
                  <a:pt x="1157809" y="735197"/>
                  <a:pt x="1148666" y="712535"/>
                  <a:pt x="1152940" y="699714"/>
                </a:cubicBezTo>
                <a:cubicBezTo>
                  <a:pt x="1161967" y="672633"/>
                  <a:pt x="1184745" y="620201"/>
                  <a:pt x="1184745" y="620201"/>
                </a:cubicBezTo>
                <a:cubicBezTo>
                  <a:pt x="1186947" y="609191"/>
                  <a:pt x="1199631" y="537221"/>
                  <a:pt x="1208599" y="532737"/>
                </a:cubicBezTo>
                <a:cubicBezTo>
                  <a:pt x="1224501" y="524786"/>
                  <a:pt x="1240764" y="517518"/>
                  <a:pt x="1256306" y="508883"/>
                </a:cubicBezTo>
                <a:cubicBezTo>
                  <a:pt x="1264660" y="504242"/>
                  <a:pt x="1271212" y="496335"/>
                  <a:pt x="1280160" y="492980"/>
                </a:cubicBezTo>
                <a:cubicBezTo>
                  <a:pt x="1292814" y="488235"/>
                  <a:pt x="1306806" y="488307"/>
                  <a:pt x="1319917" y="485029"/>
                </a:cubicBezTo>
                <a:cubicBezTo>
                  <a:pt x="1328048" y="482996"/>
                  <a:pt x="1335487" y="478352"/>
                  <a:pt x="1343771" y="477078"/>
                </a:cubicBezTo>
                <a:cubicBezTo>
                  <a:pt x="1370098" y="473028"/>
                  <a:pt x="1396780" y="471777"/>
                  <a:pt x="1423284" y="469127"/>
                </a:cubicBezTo>
                <a:cubicBezTo>
                  <a:pt x="1447138" y="471777"/>
                  <a:pt x="1471562" y="471257"/>
                  <a:pt x="1494846" y="477078"/>
                </a:cubicBezTo>
                <a:cubicBezTo>
                  <a:pt x="1524951" y="484604"/>
                  <a:pt x="1519632" y="500220"/>
                  <a:pt x="1526651" y="524786"/>
                </a:cubicBezTo>
                <a:cubicBezTo>
                  <a:pt x="1528953" y="532845"/>
                  <a:pt x="1531952" y="540689"/>
                  <a:pt x="1534602" y="548640"/>
                </a:cubicBezTo>
                <a:cubicBezTo>
                  <a:pt x="1545204" y="545989"/>
                  <a:pt x="1556137" y="544423"/>
                  <a:pt x="1566407" y="540688"/>
                </a:cubicBezTo>
                <a:cubicBezTo>
                  <a:pt x="1640186" y="513859"/>
                  <a:pt x="1598592" y="523081"/>
                  <a:pt x="1645920" y="508883"/>
                </a:cubicBezTo>
                <a:cubicBezTo>
                  <a:pt x="1715910" y="487886"/>
                  <a:pt x="1698991" y="493498"/>
                  <a:pt x="1781093" y="477078"/>
                </a:cubicBezTo>
                <a:cubicBezTo>
                  <a:pt x="1804947" y="466476"/>
                  <a:pt x="1828160" y="454297"/>
                  <a:pt x="1852654" y="445273"/>
                </a:cubicBezTo>
                <a:cubicBezTo>
                  <a:pt x="1878619" y="435707"/>
                  <a:pt x="1907043" y="433015"/>
                  <a:pt x="1932167" y="421419"/>
                </a:cubicBezTo>
                <a:cubicBezTo>
                  <a:pt x="1964751" y="406380"/>
                  <a:pt x="2059563" y="357634"/>
                  <a:pt x="2099145" y="318052"/>
                </a:cubicBezTo>
                <a:cubicBezTo>
                  <a:pt x="2111145" y="306052"/>
                  <a:pt x="2120767" y="291872"/>
                  <a:pt x="2130950" y="278295"/>
                </a:cubicBezTo>
                <a:cubicBezTo>
                  <a:pt x="2143247" y="261899"/>
                  <a:pt x="2155207" y="241506"/>
                  <a:pt x="2162755" y="222636"/>
                </a:cubicBezTo>
                <a:cubicBezTo>
                  <a:pt x="2168981" y="207072"/>
                  <a:pt x="2178658" y="174928"/>
                  <a:pt x="2178658" y="174928"/>
                </a:cubicBezTo>
                <a:cubicBezTo>
                  <a:pt x="2181308" y="121919"/>
                  <a:pt x="2170516" y="66478"/>
                  <a:pt x="2186609" y="15902"/>
                </a:cubicBezTo>
                <a:cubicBezTo>
                  <a:pt x="2191692" y="-72"/>
                  <a:pt x="2217554" y="0"/>
                  <a:pt x="2234317" y="0"/>
                </a:cubicBezTo>
                <a:cubicBezTo>
                  <a:pt x="2277054" y="0"/>
                  <a:pt x="2319131" y="10601"/>
                  <a:pt x="2361538" y="15902"/>
                </a:cubicBezTo>
                <a:cubicBezTo>
                  <a:pt x="2372140" y="23853"/>
                  <a:pt x="2382317" y="32405"/>
                  <a:pt x="2393343" y="39756"/>
                </a:cubicBezTo>
                <a:cubicBezTo>
                  <a:pt x="2406202" y="48329"/>
                  <a:pt x="2422584" y="52285"/>
                  <a:pt x="2433100" y="63610"/>
                </a:cubicBezTo>
                <a:cubicBezTo>
                  <a:pt x="2497878" y="133371"/>
                  <a:pt x="2492749" y="156774"/>
                  <a:pt x="2544418" y="230587"/>
                </a:cubicBezTo>
                <a:cubicBezTo>
                  <a:pt x="2563882" y="258393"/>
                  <a:pt x="2586825" y="283596"/>
                  <a:pt x="2608028" y="310100"/>
                </a:cubicBezTo>
                <a:cubicBezTo>
                  <a:pt x="2619049" y="323876"/>
                  <a:pt x="2652344" y="364648"/>
                  <a:pt x="2663687" y="381662"/>
                </a:cubicBezTo>
                <a:lnTo>
                  <a:pt x="2695493" y="429370"/>
                </a:lnTo>
                <a:cubicBezTo>
                  <a:pt x="2678045" y="551492"/>
                  <a:pt x="2702089" y="440369"/>
                  <a:pt x="2671639" y="508883"/>
                </a:cubicBezTo>
                <a:cubicBezTo>
                  <a:pt x="2655391" y="545441"/>
                  <a:pt x="2662753" y="561935"/>
                  <a:pt x="2631882" y="588396"/>
                </a:cubicBezTo>
                <a:cubicBezTo>
                  <a:pt x="2622882" y="596110"/>
                  <a:pt x="2610368" y="598418"/>
                  <a:pt x="2600077" y="604299"/>
                </a:cubicBezTo>
                <a:cubicBezTo>
                  <a:pt x="2591780" y="609040"/>
                  <a:pt x="2584770" y="615927"/>
                  <a:pt x="2576223" y="620201"/>
                </a:cubicBezTo>
                <a:cubicBezTo>
                  <a:pt x="2559919" y="628353"/>
                  <a:pt x="2527741" y="633078"/>
                  <a:pt x="2512613" y="636104"/>
                </a:cubicBezTo>
                <a:cubicBezTo>
                  <a:pt x="2499361" y="641405"/>
                  <a:pt x="2486220" y="646995"/>
                  <a:pt x="2472856" y="652007"/>
                </a:cubicBezTo>
                <a:cubicBezTo>
                  <a:pt x="2392386" y="682183"/>
                  <a:pt x="2360661" y="663230"/>
                  <a:pt x="2234317" y="667909"/>
                </a:cubicBezTo>
                <a:cubicBezTo>
                  <a:pt x="2218414" y="670559"/>
                  <a:pt x="2202347" y="672363"/>
                  <a:pt x="2186609" y="675860"/>
                </a:cubicBezTo>
                <a:cubicBezTo>
                  <a:pt x="2178427" y="677678"/>
                  <a:pt x="2170886" y="681779"/>
                  <a:pt x="2162755" y="683812"/>
                </a:cubicBezTo>
                <a:cubicBezTo>
                  <a:pt x="2149644" y="687090"/>
                  <a:pt x="2136251" y="689113"/>
                  <a:pt x="2122999" y="691763"/>
                </a:cubicBezTo>
                <a:cubicBezTo>
                  <a:pt x="2128300" y="728869"/>
                  <a:pt x="2133055" y="766057"/>
                  <a:pt x="2138901" y="803081"/>
                </a:cubicBezTo>
                <a:cubicBezTo>
                  <a:pt x="2141009" y="816430"/>
                  <a:pt x="2145361" y="829406"/>
                  <a:pt x="2146853" y="842838"/>
                </a:cubicBezTo>
                <a:cubicBezTo>
                  <a:pt x="2172516" y="1073802"/>
                  <a:pt x="2135107" y="867297"/>
                  <a:pt x="2170706" y="985961"/>
                </a:cubicBezTo>
                <a:cubicBezTo>
                  <a:pt x="2174589" y="998906"/>
                  <a:pt x="2173460" y="1013243"/>
                  <a:pt x="2178658" y="1025718"/>
                </a:cubicBezTo>
                <a:cubicBezTo>
                  <a:pt x="2204237" y="1087108"/>
                  <a:pt x="2217540" y="1082861"/>
                  <a:pt x="2258171" y="1137036"/>
                </a:cubicBezTo>
                <a:cubicBezTo>
                  <a:pt x="2275372" y="1159971"/>
                  <a:pt x="2288678" y="1185663"/>
                  <a:pt x="2305879" y="1208598"/>
                </a:cubicBezTo>
                <a:cubicBezTo>
                  <a:pt x="2320540" y="1228147"/>
                  <a:pt x="2339383" y="1244373"/>
                  <a:pt x="2353586" y="1264257"/>
                </a:cubicBezTo>
                <a:cubicBezTo>
                  <a:pt x="2366006" y="1281645"/>
                  <a:pt x="2373837" y="1301941"/>
                  <a:pt x="2385392" y="1319916"/>
                </a:cubicBezTo>
                <a:cubicBezTo>
                  <a:pt x="2484893" y="1474695"/>
                  <a:pt x="2355243" y="1258794"/>
                  <a:pt x="2480807" y="1447137"/>
                </a:cubicBezTo>
                <a:cubicBezTo>
                  <a:pt x="2486108" y="1455088"/>
                  <a:pt x="2492134" y="1462602"/>
                  <a:pt x="2496710" y="1470991"/>
                </a:cubicBezTo>
                <a:cubicBezTo>
                  <a:pt x="2508062" y="1491802"/>
                  <a:pt x="2528515" y="1534601"/>
                  <a:pt x="2528515" y="1534601"/>
                </a:cubicBezTo>
                <a:cubicBezTo>
                  <a:pt x="2536889" y="1568098"/>
                  <a:pt x="2547128" y="1592791"/>
                  <a:pt x="2528515" y="1630017"/>
                </a:cubicBezTo>
                <a:cubicBezTo>
                  <a:pt x="2523214" y="1640619"/>
                  <a:pt x="2506948" y="1639948"/>
                  <a:pt x="2496710" y="1645920"/>
                </a:cubicBezTo>
                <a:cubicBezTo>
                  <a:pt x="2474450" y="1658905"/>
                  <a:pt x="2425231" y="1688586"/>
                  <a:pt x="2401294" y="1709530"/>
                </a:cubicBezTo>
                <a:cubicBezTo>
                  <a:pt x="2390011" y="1719403"/>
                  <a:pt x="2379246" y="1729951"/>
                  <a:pt x="2369489" y="1741335"/>
                </a:cubicBezTo>
                <a:cubicBezTo>
                  <a:pt x="2363270" y="1748591"/>
                  <a:pt x="2361048" y="1759219"/>
                  <a:pt x="2353586" y="1765189"/>
                </a:cubicBezTo>
                <a:cubicBezTo>
                  <a:pt x="2347041" y="1770425"/>
                  <a:pt x="2337819" y="1770935"/>
                  <a:pt x="2329733" y="1773140"/>
                </a:cubicBezTo>
                <a:cubicBezTo>
                  <a:pt x="2308647" y="1778891"/>
                  <a:pt x="2266122" y="1789043"/>
                  <a:pt x="2266122" y="1789043"/>
                </a:cubicBezTo>
                <a:cubicBezTo>
                  <a:pt x="2202512" y="1781092"/>
                  <a:pt x="2137607" y="1780231"/>
                  <a:pt x="2075291" y="1765189"/>
                </a:cubicBezTo>
                <a:cubicBezTo>
                  <a:pt x="2058794" y="1761207"/>
                  <a:pt x="2050713" y="1740974"/>
                  <a:pt x="2035534" y="1733384"/>
                </a:cubicBezTo>
                <a:cubicBezTo>
                  <a:pt x="2013045" y="1722139"/>
                  <a:pt x="1987516" y="1718359"/>
                  <a:pt x="1963973" y="1709530"/>
                </a:cubicBezTo>
                <a:cubicBezTo>
                  <a:pt x="1945073" y="1702442"/>
                  <a:pt x="1926367" y="1694703"/>
                  <a:pt x="1908313" y="1685676"/>
                </a:cubicBezTo>
                <a:cubicBezTo>
                  <a:pt x="1889200" y="1676120"/>
                  <a:pt x="1871965" y="1663019"/>
                  <a:pt x="1852654" y="1653871"/>
                </a:cubicBezTo>
                <a:cubicBezTo>
                  <a:pt x="1821515" y="1639121"/>
                  <a:pt x="1788057" y="1629523"/>
                  <a:pt x="1757239" y="1614114"/>
                </a:cubicBezTo>
                <a:lnTo>
                  <a:pt x="1677726" y="1574358"/>
                </a:lnTo>
                <a:cubicBezTo>
                  <a:pt x="1667124" y="1569057"/>
                  <a:pt x="1654302" y="1566837"/>
                  <a:pt x="1645920" y="1558455"/>
                </a:cubicBezTo>
                <a:cubicBezTo>
                  <a:pt x="1615309" y="1527844"/>
                  <a:pt x="1631422" y="1540839"/>
                  <a:pt x="1598213" y="1518699"/>
                </a:cubicBezTo>
                <a:cubicBezTo>
                  <a:pt x="1592912" y="1508097"/>
                  <a:pt x="1586058" y="1498138"/>
                  <a:pt x="1582310" y="1486893"/>
                </a:cubicBezTo>
                <a:cubicBezTo>
                  <a:pt x="1575398" y="1466159"/>
                  <a:pt x="1579521" y="1440768"/>
                  <a:pt x="1566407" y="1423283"/>
                </a:cubicBezTo>
                <a:lnTo>
                  <a:pt x="1542553" y="1391478"/>
                </a:lnTo>
                <a:cubicBezTo>
                  <a:pt x="1545204" y="1354372"/>
                  <a:pt x="1544040" y="1316794"/>
                  <a:pt x="1550505" y="1280160"/>
                </a:cubicBezTo>
                <a:cubicBezTo>
                  <a:pt x="1552166" y="1270749"/>
                  <a:pt x="1562133" y="1264853"/>
                  <a:pt x="1566407" y="1256306"/>
                </a:cubicBezTo>
                <a:cubicBezTo>
                  <a:pt x="1570155" y="1248809"/>
                  <a:pt x="1571708" y="1240403"/>
                  <a:pt x="1574359" y="1232452"/>
                </a:cubicBezTo>
                <a:cubicBezTo>
                  <a:pt x="1571708" y="1211248"/>
                  <a:pt x="1573710" y="1188923"/>
                  <a:pt x="1566407" y="1168841"/>
                </a:cubicBezTo>
                <a:cubicBezTo>
                  <a:pt x="1562564" y="1158273"/>
                  <a:pt x="1549871" y="1153525"/>
                  <a:pt x="1542553" y="1144987"/>
                </a:cubicBezTo>
                <a:cubicBezTo>
                  <a:pt x="1533929" y="1134925"/>
                  <a:pt x="1526651" y="1123784"/>
                  <a:pt x="1518700" y="1113182"/>
                </a:cubicBezTo>
                <a:cubicBezTo>
                  <a:pt x="1516049" y="1105231"/>
                  <a:pt x="1512781" y="1097459"/>
                  <a:pt x="1510748" y="1089328"/>
                </a:cubicBezTo>
                <a:cubicBezTo>
                  <a:pt x="1507470" y="1076217"/>
                  <a:pt x="1511094" y="1060240"/>
                  <a:pt x="1502797" y="1049572"/>
                </a:cubicBezTo>
                <a:cubicBezTo>
                  <a:pt x="1483290" y="1024491"/>
                  <a:pt x="1452308" y="1015092"/>
                  <a:pt x="1423284" y="1009815"/>
                </a:cubicBezTo>
                <a:cubicBezTo>
                  <a:pt x="1404845" y="1006462"/>
                  <a:pt x="1386111" y="1004945"/>
                  <a:pt x="1367625" y="1001864"/>
                </a:cubicBezTo>
                <a:cubicBezTo>
                  <a:pt x="1354294" y="999642"/>
                  <a:pt x="1341061" y="996845"/>
                  <a:pt x="1327868" y="993913"/>
                </a:cubicBezTo>
                <a:cubicBezTo>
                  <a:pt x="1317200" y="991542"/>
                  <a:pt x="1306937" y="987048"/>
                  <a:pt x="1296063" y="985961"/>
                </a:cubicBezTo>
                <a:cubicBezTo>
                  <a:pt x="1253784" y="981733"/>
                  <a:pt x="1211249" y="980660"/>
                  <a:pt x="1168842" y="978010"/>
                </a:cubicBezTo>
                <a:cubicBezTo>
                  <a:pt x="1177268" y="1003288"/>
                  <a:pt x="1180617" y="1019086"/>
                  <a:pt x="1200647" y="1041620"/>
                </a:cubicBezTo>
                <a:cubicBezTo>
                  <a:pt x="1211922" y="1054305"/>
                  <a:pt x="1226012" y="1064431"/>
                  <a:pt x="1240404" y="1073426"/>
                </a:cubicBezTo>
                <a:cubicBezTo>
                  <a:pt x="1251909" y="1080617"/>
                  <a:pt x="1296624" y="1087850"/>
                  <a:pt x="1304014" y="1089328"/>
                </a:cubicBezTo>
                <a:cubicBezTo>
                  <a:pt x="1494829" y="1080655"/>
                  <a:pt x="1537313" y="1081377"/>
                  <a:pt x="1431235" y="10813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30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199" y="5117875"/>
            <a:ext cx="7953139" cy="365349"/>
          </a:xfrm>
          <a:prstGeom prst="rect">
            <a:avLst/>
          </a:prstGeom>
          <a:solidFill>
            <a:srgbClr val="F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Esim. Vartiainen 2020: Kompleksisuuteen voidaan vastata kompleksisuusjohtajuudella. Sitra (toim. S. Ranki)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36" y="77316"/>
            <a:ext cx="7145179" cy="797396"/>
          </a:xfrm>
        </p:spPr>
        <p:txBody>
          <a:bodyPr>
            <a:noAutofit/>
          </a:bodyPr>
          <a:lstStyle/>
          <a:p>
            <a:r>
              <a:rPr lang="en-US" sz="2400" b="1" dirty="0" err="1">
                <a:cs typeface="Times New Roman" panose="02020603050405020304" pitchFamily="18" charset="0"/>
              </a:rPr>
              <a:t>Kompleksisuusjohtajuus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pyrkii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avaamaan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solmuja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68" y="1090736"/>
            <a:ext cx="3168352" cy="388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92" y="1090736"/>
            <a:ext cx="2852510" cy="38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0814"/>
      </p:ext>
    </p:extLst>
  </p:cSld>
  <p:clrMapOvr>
    <a:masterClrMapping/>
  </p:clrMapOvr>
</p:sld>
</file>

<file path=ppt/theme/theme1.xml><?xml version="1.0" encoding="utf-8"?>
<a:theme xmlns:a="http://schemas.openxmlformats.org/drawingml/2006/main" name="yleispohja">
  <a:themeElements>
    <a:clrScheme name="UVA THEME 1">
      <a:dk1>
        <a:srgbClr val="000000"/>
      </a:dk1>
      <a:lt1>
        <a:srgbClr val="FFFFFF"/>
      </a:lt1>
      <a:dk2>
        <a:srgbClr val="F6A500"/>
      </a:dk2>
      <a:lt2>
        <a:srgbClr val="FFD900"/>
      </a:lt2>
      <a:accent1>
        <a:srgbClr val="7A7C7F"/>
      </a:accent1>
      <a:accent2>
        <a:srgbClr val="C1431D"/>
      </a:accent2>
      <a:accent3>
        <a:srgbClr val="69A341"/>
      </a:accent3>
      <a:accent4>
        <a:srgbClr val="8F1F76"/>
      </a:accent4>
      <a:accent5>
        <a:srgbClr val="008EC5"/>
      </a:accent5>
      <a:accent6>
        <a:srgbClr val="FCC000"/>
      </a:accent6>
      <a:hlink>
        <a:srgbClr val="0000FF"/>
      </a:hlink>
      <a:folHlink>
        <a:srgbClr val="800080"/>
      </a:folHlink>
    </a:clrScheme>
    <a:fontScheme name="UVA FONTS 1">
      <a:majorFont>
        <a:latin typeface="Lucida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yleispohja</Template>
  <TotalTime>0</TotalTime>
  <Words>724</Words>
  <Application>Microsoft Office PowerPoint</Application>
  <PresentationFormat>Mukautettu</PresentationFormat>
  <Paragraphs>125</Paragraphs>
  <Slides>15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Lucida Sans</vt:lpstr>
      <vt:lpstr>Times New Roman</vt:lpstr>
      <vt:lpstr>yleispohja</vt:lpstr>
      <vt:lpstr>Johtajan kesyt, sotkuiset ja  pirullisetongelmat 1.2.2022</vt:lpstr>
      <vt:lpstr> Sysäys omaan ajatteluuni</vt:lpstr>
      <vt:lpstr>Oletus </vt:lpstr>
      <vt:lpstr>Kesyt ongelmat</vt:lpstr>
      <vt:lpstr>Kesyn ongelman kesyttäminen, voi johtaa pirullisen ongelman muodostumiseen</vt:lpstr>
      <vt:lpstr>Sotkuiset ongelmat</vt:lpstr>
      <vt:lpstr>Pirullisista ongelmista pyritään selviytymään</vt:lpstr>
      <vt:lpstr>Pirullisten ongelmien piirteet</vt:lpstr>
      <vt:lpstr>Kompleksisuusjohtajuus pyrkii avaamaan solmuja</vt:lpstr>
      <vt:lpstr>Kompleksisen maailmankuvan hyväksyminen vaatii luopumista perinteisestä lineaarisesta ajattelusta – pirullisten ongelmien yhteydessä</vt:lpstr>
      <vt:lpstr>PowerPoint-esitys</vt:lpstr>
      <vt:lpstr>Päätökset, arvot ja ymmärrys</vt:lpstr>
      <vt:lpstr>Hallittu epävarmuus ja epätasapaino inspiroivat</vt:lpstr>
      <vt:lpstr>Mahdollistamista, itseohjautuvuutta ja tietämättömyyden hyväksymistä</vt:lpstr>
      <vt:lpstr>Kiitos</vt:lpstr>
    </vt:vector>
  </TitlesOfParts>
  <Company>University of Vaasa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CÀFE  Miksi, milloin, miten?  Harri Raisio Tutkijatohtori, hankejohtaja Sosiaali- ja terveyshallintotiede  Hyvinvointipalvelut uudistuvassa toimintaympäristössä  SOTE1007</dc:title>
  <dc:creator>Harri</dc:creator>
  <cp:lastModifiedBy>Piia Tarnanen (TAMK)</cp:lastModifiedBy>
  <cp:revision>848</cp:revision>
  <cp:lastPrinted>2019-09-03T10:08:46Z</cp:lastPrinted>
  <dcterms:created xsi:type="dcterms:W3CDTF">2013-01-16T07:47:32Z</dcterms:created>
  <dcterms:modified xsi:type="dcterms:W3CDTF">2022-02-02T08:21:31Z</dcterms:modified>
</cp:coreProperties>
</file>